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682" r:id="rId2"/>
  </p:sldMasterIdLst>
  <p:notesMasterIdLst>
    <p:notesMasterId r:id="rId45"/>
  </p:notesMasterIdLst>
  <p:handoutMasterIdLst>
    <p:handoutMasterId r:id="rId46"/>
  </p:handoutMasterIdLst>
  <p:sldIdLst>
    <p:sldId id="657" r:id="rId3"/>
    <p:sldId id="710" r:id="rId4"/>
    <p:sldId id="691" r:id="rId5"/>
    <p:sldId id="692" r:id="rId6"/>
    <p:sldId id="693" r:id="rId7"/>
    <p:sldId id="799" r:id="rId8"/>
    <p:sldId id="695" r:id="rId9"/>
    <p:sldId id="659" r:id="rId10"/>
    <p:sldId id="661" r:id="rId11"/>
    <p:sldId id="662" r:id="rId12"/>
    <p:sldId id="663" r:id="rId13"/>
    <p:sldId id="664" r:id="rId14"/>
    <p:sldId id="665" r:id="rId15"/>
    <p:sldId id="666" r:id="rId16"/>
    <p:sldId id="667" r:id="rId17"/>
    <p:sldId id="668" r:id="rId18"/>
    <p:sldId id="759" r:id="rId19"/>
    <p:sldId id="688" r:id="rId20"/>
    <p:sldId id="686" r:id="rId21"/>
    <p:sldId id="687" r:id="rId22"/>
    <p:sldId id="701" r:id="rId23"/>
    <p:sldId id="702" r:id="rId24"/>
    <p:sldId id="651" r:id="rId25"/>
    <p:sldId id="671" r:id="rId26"/>
    <p:sldId id="761" r:id="rId27"/>
    <p:sldId id="785" r:id="rId28"/>
    <p:sldId id="658" r:id="rId29"/>
    <p:sldId id="703" r:id="rId30"/>
    <p:sldId id="739" r:id="rId31"/>
    <p:sldId id="760" r:id="rId32"/>
    <p:sldId id="764" r:id="rId33"/>
    <p:sldId id="776" r:id="rId34"/>
    <p:sldId id="780" r:id="rId35"/>
    <p:sldId id="781" r:id="rId36"/>
    <p:sldId id="798" r:id="rId37"/>
    <p:sldId id="777" r:id="rId38"/>
    <p:sldId id="796" r:id="rId39"/>
    <p:sldId id="797" r:id="rId40"/>
    <p:sldId id="763" r:id="rId41"/>
    <p:sldId id="732" r:id="rId42"/>
    <p:sldId id="632" r:id="rId43"/>
    <p:sldId id="775" r:id="rId44"/>
  </p:sldIdLst>
  <p:sldSz cx="12192000" cy="6858000"/>
  <p:notesSz cx="9309100" cy="7023100"/>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3" userDrawn="1">
          <p15:clr>
            <a:srgbClr val="A4A3A4"/>
          </p15:clr>
        </p15:guide>
        <p15:guide id="2" pos="29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Boentges" initials="CB" lastIdx="1" clrIdx="0">
    <p:extLst>
      <p:ext uri="{19B8F6BF-5375-455C-9EA6-DF929625EA0E}">
        <p15:presenceInfo xmlns:p15="http://schemas.microsoft.com/office/powerpoint/2012/main" userId="S-1-5-21-4235035007-1445602793-1139101229-8175" providerId="AD"/>
      </p:ext>
    </p:extLst>
  </p:cmAuthor>
  <p:cmAuthor id="2" name="Janie Powell M" initials="JPM" lastIdx="8" clrIdx="1">
    <p:extLst>
      <p:ext uri="{19B8F6BF-5375-455C-9EA6-DF929625EA0E}">
        <p15:presenceInfo xmlns:p15="http://schemas.microsoft.com/office/powerpoint/2012/main" userId="S-1-5-21-4253163610-2667598496-3511663415-60696" providerId="AD"/>
      </p:ext>
    </p:extLst>
  </p:cmAuthor>
  <p:cmAuthor id="3" name="Lindsay Esquivel" initials="LE" lastIdx="9" clrIdx="2">
    <p:extLst>
      <p:ext uri="{19B8F6BF-5375-455C-9EA6-DF929625EA0E}">
        <p15:presenceInfo xmlns:p15="http://schemas.microsoft.com/office/powerpoint/2012/main" userId="S::lesquivel@saws.org::4b167950-1900-4213-8a79-91edbdfc73bb" providerId="AD"/>
      </p:ext>
    </p:extLst>
  </p:cmAuthor>
  <p:cmAuthor id="4" name="Adam Eddy C" initials="AEC" lastIdx="4" clrIdx="3">
    <p:extLst>
      <p:ext uri="{19B8F6BF-5375-455C-9EA6-DF929625EA0E}">
        <p15:presenceInfo xmlns:p15="http://schemas.microsoft.com/office/powerpoint/2012/main" userId="S::aeddy@saws.org::eff86fad-1803-48ea-8244-e9097b6a8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900"/>
    <a:srgbClr val="FF66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89381" autoAdjust="0"/>
  </p:normalViewPr>
  <p:slideViewPr>
    <p:cSldViewPr snapToGrid="0">
      <p:cViewPr varScale="1">
        <p:scale>
          <a:sx n="115" d="100"/>
          <a:sy n="115" d="100"/>
        </p:scale>
        <p:origin x="438" y="108"/>
      </p:cViewPr>
      <p:guideLst>
        <p:guide orient="horz" pos="2160"/>
        <p:guide pos="3840"/>
      </p:guideLst>
    </p:cSldViewPr>
  </p:slideViewPr>
  <p:outlineViewPr>
    <p:cViewPr>
      <p:scale>
        <a:sx n="33" d="100"/>
        <a:sy n="33" d="100"/>
      </p:scale>
      <p:origin x="0" y="-32850"/>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00" d="100"/>
          <a:sy n="100" d="100"/>
        </p:scale>
        <p:origin x="3498" y="-312"/>
      </p:cViewPr>
      <p:guideLst>
        <p:guide orient="horz" pos="2213"/>
        <p:guide pos="293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2B7C9-9CFE-496C-B4AD-F2122309B75E}" type="doc">
      <dgm:prSet loTypeId="urn:microsoft.com/office/officeart/2005/8/layout/hProcess11" loCatId="process" qsTypeId="urn:microsoft.com/office/officeart/2005/8/quickstyle/simple1" qsCatId="simple" csTypeId="urn:microsoft.com/office/officeart/2005/8/colors/accent1_2" csCatId="accent1" phldr="1"/>
      <dgm:spPr/>
    </dgm:pt>
    <dgm:pt modelId="{DEA7848A-9D57-4726-B2B6-67B019FB62D3}">
      <dgm:prSet phldrT="[Text]" custT="1"/>
      <dgm:spPr/>
      <dgm:t>
        <a:bodyPr/>
        <a:lstStyle/>
        <a:p>
          <a:pPr>
            <a:lnSpc>
              <a:spcPct val="100000"/>
            </a:lnSpc>
          </a:pPr>
          <a:r>
            <a:rPr lang="en-US" sz="1600" b="1" dirty="0">
              <a:latin typeface="Gill Sans MT" panose="020B0502020104020203" pitchFamily="34" charset="0"/>
            </a:rPr>
            <a:t>Questions Due </a:t>
          </a:r>
        </a:p>
        <a:p>
          <a:pPr>
            <a:lnSpc>
              <a:spcPct val="100000"/>
            </a:lnSpc>
          </a:pPr>
          <a:r>
            <a:rPr lang="en-US" sz="1600" b="0" dirty="0">
              <a:latin typeface="Gill Sans MT" panose="020B0502020104020203" pitchFamily="34" charset="0"/>
            </a:rPr>
            <a:t>July 26, 2021</a:t>
          </a:r>
        </a:p>
        <a:p>
          <a:pPr>
            <a:lnSpc>
              <a:spcPct val="100000"/>
            </a:lnSpc>
          </a:pPr>
          <a:r>
            <a:rPr lang="en-US" sz="1600" dirty="0">
              <a:latin typeface="Gill Sans MT" panose="020B0502020104020203" pitchFamily="34" charset="0"/>
            </a:rPr>
            <a:t>4:00pm (CDT) </a:t>
          </a:r>
        </a:p>
      </dgm:t>
    </dgm:pt>
    <dgm:pt modelId="{949D3A84-4DFD-4797-8C62-98EB785FC6DA}" type="parTrans" cxnId="{AE37ACE4-E1C1-4DB9-A79E-8D57469AD86D}">
      <dgm:prSet/>
      <dgm:spPr/>
      <dgm:t>
        <a:bodyPr/>
        <a:lstStyle/>
        <a:p>
          <a:endParaRPr lang="en-US"/>
        </a:p>
      </dgm:t>
    </dgm:pt>
    <dgm:pt modelId="{45A14547-ED2A-4D03-AE86-E537A2C816A3}" type="sibTrans" cxnId="{AE37ACE4-E1C1-4DB9-A79E-8D57469AD86D}">
      <dgm:prSet/>
      <dgm:spPr/>
      <dgm:t>
        <a:bodyPr/>
        <a:lstStyle/>
        <a:p>
          <a:endParaRPr lang="en-US"/>
        </a:p>
      </dgm:t>
    </dgm:pt>
    <dgm:pt modelId="{055D8F84-FD0E-40F4-8E41-0A3A558E8030}">
      <dgm:prSet phldrT="[Text]" custT="1"/>
      <dgm:spPr/>
      <dgm:t>
        <a:bodyPr/>
        <a:lstStyle/>
        <a:p>
          <a:r>
            <a:rPr lang="en-US" sz="1600" b="1" dirty="0">
              <a:latin typeface="Gill Sans MT" panose="020B0502020104020203" pitchFamily="34" charset="0"/>
            </a:rPr>
            <a:t>Answers Posted </a:t>
          </a:r>
        </a:p>
        <a:p>
          <a:r>
            <a:rPr lang="en-US" sz="1600" dirty="0">
              <a:latin typeface="Gill Sans MT" panose="020B0502020104020203" pitchFamily="34" charset="0"/>
            </a:rPr>
            <a:t>July 30, 2021</a:t>
          </a:r>
        </a:p>
        <a:p>
          <a:r>
            <a:rPr lang="en-US" sz="1600" dirty="0">
              <a:latin typeface="Gill Sans MT" panose="020B0502020104020203" pitchFamily="34" charset="0"/>
            </a:rPr>
            <a:t>4:00pm (CDT)</a:t>
          </a:r>
        </a:p>
      </dgm:t>
    </dgm:pt>
    <dgm:pt modelId="{59653620-7F2A-403B-B578-B4124F2EF769}" type="parTrans" cxnId="{7E81C5D5-E161-413B-9042-5AC2D64C4DC2}">
      <dgm:prSet/>
      <dgm:spPr/>
      <dgm:t>
        <a:bodyPr/>
        <a:lstStyle/>
        <a:p>
          <a:endParaRPr lang="en-US"/>
        </a:p>
      </dgm:t>
    </dgm:pt>
    <dgm:pt modelId="{A8B0F872-1C66-4BCA-BD59-BD34AE4BEF5C}" type="sibTrans" cxnId="{7E81C5D5-E161-413B-9042-5AC2D64C4DC2}">
      <dgm:prSet/>
      <dgm:spPr/>
      <dgm:t>
        <a:bodyPr/>
        <a:lstStyle/>
        <a:p>
          <a:endParaRPr lang="en-US"/>
        </a:p>
      </dgm:t>
    </dgm:pt>
    <dgm:pt modelId="{72B6807C-04E3-4660-A2BC-9828055F0912}">
      <dgm:prSet phldrT="[Text]" custT="1"/>
      <dgm:spPr/>
      <dgm:t>
        <a:bodyPr/>
        <a:lstStyle/>
        <a:p>
          <a:pPr>
            <a:spcAft>
              <a:spcPts val="0"/>
            </a:spcAft>
          </a:pPr>
          <a:r>
            <a:rPr lang="en-US" sz="1600" b="1" dirty="0">
              <a:latin typeface="Gill Sans MT" panose="020B0502020104020203" pitchFamily="34" charset="0"/>
            </a:rPr>
            <a:t>Bids Due</a:t>
          </a:r>
          <a:r>
            <a:rPr lang="en-US" sz="1600" dirty="0">
              <a:latin typeface="Gill Sans MT" panose="020B0502020104020203" pitchFamily="34" charset="0"/>
            </a:rPr>
            <a:t> </a:t>
          </a:r>
        </a:p>
        <a:p>
          <a:pPr>
            <a:spcAft>
              <a:spcPts val="0"/>
            </a:spcAft>
          </a:pPr>
          <a:r>
            <a:rPr lang="en-US" sz="1600" dirty="0">
              <a:latin typeface="Gill Sans MT" panose="020B0502020104020203" pitchFamily="34" charset="0"/>
            </a:rPr>
            <a:t>August 6, 2021 </a:t>
          </a:r>
        </a:p>
        <a:p>
          <a:pPr>
            <a:spcAft>
              <a:spcPts val="0"/>
            </a:spcAft>
          </a:pPr>
          <a:r>
            <a:rPr lang="en-US" sz="1600" dirty="0">
              <a:latin typeface="Gill Sans MT" panose="020B0502020104020203" pitchFamily="34" charset="0"/>
            </a:rPr>
            <a:t>2:00pm (CDT)</a:t>
          </a:r>
        </a:p>
      </dgm:t>
    </dgm:pt>
    <dgm:pt modelId="{B7818301-31D4-43FC-935E-7E5558F638EF}" type="parTrans" cxnId="{CF80CADB-0839-4A7C-922F-CD0969F43E37}">
      <dgm:prSet/>
      <dgm:spPr/>
      <dgm:t>
        <a:bodyPr/>
        <a:lstStyle/>
        <a:p>
          <a:endParaRPr lang="en-US"/>
        </a:p>
      </dgm:t>
    </dgm:pt>
    <dgm:pt modelId="{B7A75ED4-136E-4849-A5CA-ED5853913019}" type="sibTrans" cxnId="{CF80CADB-0839-4A7C-922F-CD0969F43E37}">
      <dgm:prSet/>
      <dgm:spPr/>
      <dgm:t>
        <a:bodyPr/>
        <a:lstStyle/>
        <a:p>
          <a:endParaRPr lang="en-US"/>
        </a:p>
      </dgm:t>
    </dgm:pt>
    <dgm:pt modelId="{5226C4B9-1D62-4A8D-A035-6ABBDD0E5F1C}">
      <dgm:prSet phldrT="[Text]" custT="1"/>
      <dgm:spPr/>
      <dgm:t>
        <a:bodyPr/>
        <a:lstStyle/>
        <a:p>
          <a:pPr>
            <a:spcAft>
              <a:spcPts val="0"/>
            </a:spcAft>
          </a:pPr>
          <a:r>
            <a:rPr lang="en-US" sz="1600" b="1" dirty="0">
              <a:latin typeface="Gill Sans MT" panose="020B0502020104020203" pitchFamily="34" charset="0"/>
            </a:rPr>
            <a:t>Lowest Responsible Bidder Notified </a:t>
          </a:r>
        </a:p>
        <a:p>
          <a:pPr>
            <a:spcAft>
              <a:spcPts val="0"/>
            </a:spcAft>
          </a:pPr>
          <a:r>
            <a:rPr lang="en-US" sz="1600" dirty="0">
              <a:latin typeface="Gill Sans MT" panose="020B0502020104020203" pitchFamily="34" charset="0"/>
            </a:rPr>
            <a:t>August 2021</a:t>
          </a:r>
        </a:p>
      </dgm:t>
    </dgm:pt>
    <dgm:pt modelId="{214F80CB-0E47-4ECF-B2C5-3CC706ECC597}" type="parTrans" cxnId="{07F495A5-F37E-44FF-8A10-F8BF1792913F}">
      <dgm:prSet/>
      <dgm:spPr/>
      <dgm:t>
        <a:bodyPr/>
        <a:lstStyle/>
        <a:p>
          <a:endParaRPr lang="en-US"/>
        </a:p>
      </dgm:t>
    </dgm:pt>
    <dgm:pt modelId="{693D08DD-BE8D-49E5-8845-830A32ECD533}" type="sibTrans" cxnId="{07F495A5-F37E-44FF-8A10-F8BF1792913F}">
      <dgm:prSet/>
      <dgm:spPr/>
      <dgm:t>
        <a:bodyPr/>
        <a:lstStyle/>
        <a:p>
          <a:endParaRPr lang="en-US"/>
        </a:p>
      </dgm:t>
    </dgm:pt>
    <dgm:pt modelId="{06166AB2-C0A9-447D-9FC5-EC891E42CB7E}">
      <dgm:prSet phldrT="[Text]" custT="1"/>
      <dgm:spPr/>
      <dgm:t>
        <a:bodyPr/>
        <a:lstStyle/>
        <a:p>
          <a:r>
            <a:rPr lang="en-US" sz="1600" b="1" dirty="0">
              <a:latin typeface="Gill Sans MT" panose="020B0502020104020203" pitchFamily="34" charset="0"/>
            </a:rPr>
            <a:t>Board Award </a:t>
          </a:r>
          <a:r>
            <a:rPr lang="en-US" sz="1600" b="0" dirty="0">
              <a:latin typeface="Gill Sans MT" panose="020B0502020104020203" pitchFamily="34" charset="0"/>
            </a:rPr>
            <a:t>September 14, </a:t>
          </a:r>
          <a:r>
            <a:rPr lang="en-US" sz="1600" dirty="0">
              <a:latin typeface="Gill Sans MT" panose="020B0502020104020203" pitchFamily="34" charset="0"/>
            </a:rPr>
            <a:t>2021</a:t>
          </a:r>
        </a:p>
      </dgm:t>
    </dgm:pt>
    <dgm:pt modelId="{39D7F62F-7EC1-47EF-8ADF-AFCB17102FF8}" type="parTrans" cxnId="{CF91E455-0183-4D24-B990-C17B0B647531}">
      <dgm:prSet/>
      <dgm:spPr/>
      <dgm:t>
        <a:bodyPr/>
        <a:lstStyle/>
        <a:p>
          <a:endParaRPr lang="en-US"/>
        </a:p>
      </dgm:t>
    </dgm:pt>
    <dgm:pt modelId="{051021BA-1423-45A1-8886-F8CACB75FCE7}" type="sibTrans" cxnId="{CF91E455-0183-4D24-B990-C17B0B647531}">
      <dgm:prSet/>
      <dgm:spPr/>
      <dgm:t>
        <a:bodyPr/>
        <a:lstStyle/>
        <a:p>
          <a:endParaRPr lang="en-US"/>
        </a:p>
      </dgm:t>
    </dgm:pt>
    <dgm:pt modelId="{278A2424-7ED6-4A1D-86E7-E286E9C4A229}">
      <dgm:prSet phldrT="[Text]" custT="1"/>
      <dgm:spPr/>
      <dgm:t>
        <a:bodyPr/>
        <a:lstStyle/>
        <a:p>
          <a:r>
            <a:rPr lang="en-US" sz="1600" b="1" dirty="0">
              <a:latin typeface="Gill Sans MT" panose="020B0502020104020203" pitchFamily="34" charset="0"/>
            </a:rPr>
            <a:t>FTP Request Deadline</a:t>
          </a:r>
        </a:p>
        <a:p>
          <a:r>
            <a:rPr lang="en-US" sz="1600" dirty="0">
              <a:latin typeface="Gill Sans MT" panose="020B0502020104020203" pitchFamily="34" charset="0"/>
            </a:rPr>
            <a:t>August 5, 2021 </a:t>
          </a:r>
        </a:p>
        <a:p>
          <a:r>
            <a:rPr lang="en-US" sz="1600" dirty="0">
              <a:latin typeface="Gill Sans MT" panose="020B0502020104020203" pitchFamily="34" charset="0"/>
            </a:rPr>
            <a:t>2:00pm (CDT)</a:t>
          </a:r>
        </a:p>
      </dgm:t>
    </dgm:pt>
    <dgm:pt modelId="{40B0C657-FD1E-48AC-A2AC-B9780579DADE}" type="parTrans" cxnId="{8B19881F-2548-4D71-8F9A-CA3819A243B9}">
      <dgm:prSet/>
      <dgm:spPr/>
      <dgm:t>
        <a:bodyPr/>
        <a:lstStyle/>
        <a:p>
          <a:endParaRPr lang="en-US"/>
        </a:p>
      </dgm:t>
    </dgm:pt>
    <dgm:pt modelId="{71DFF584-AD64-4B6E-A386-1F198A176A3A}" type="sibTrans" cxnId="{8B19881F-2548-4D71-8F9A-CA3819A243B9}">
      <dgm:prSet/>
      <dgm:spPr/>
      <dgm:t>
        <a:bodyPr/>
        <a:lstStyle/>
        <a:p>
          <a:endParaRPr lang="en-US"/>
        </a:p>
      </dgm:t>
    </dgm:pt>
    <dgm:pt modelId="{182B6E39-A484-4CAF-9561-14EFEC319453}" type="pres">
      <dgm:prSet presAssocID="{BE02B7C9-9CFE-496C-B4AD-F2122309B75E}" presName="Name0" presStyleCnt="0">
        <dgm:presLayoutVars>
          <dgm:dir/>
          <dgm:resizeHandles val="exact"/>
        </dgm:presLayoutVars>
      </dgm:prSet>
      <dgm:spPr/>
    </dgm:pt>
    <dgm:pt modelId="{EA07F6BB-46B4-46DE-AC14-481BC09ED0EF}" type="pres">
      <dgm:prSet presAssocID="{BE02B7C9-9CFE-496C-B4AD-F2122309B75E}" presName="arrow" presStyleLbl="bgShp" presStyleIdx="0" presStyleCnt="1"/>
      <dgm:spPr/>
    </dgm:pt>
    <dgm:pt modelId="{D1F16F67-3798-424C-B476-E1BBB4A51C46}" type="pres">
      <dgm:prSet presAssocID="{BE02B7C9-9CFE-496C-B4AD-F2122309B75E}" presName="points" presStyleCnt="0"/>
      <dgm:spPr/>
    </dgm:pt>
    <dgm:pt modelId="{0D811233-1A4C-455A-A29E-8F433A223EB9}" type="pres">
      <dgm:prSet presAssocID="{DEA7848A-9D57-4726-B2B6-67B019FB62D3}" presName="compositeA" presStyleCnt="0"/>
      <dgm:spPr/>
    </dgm:pt>
    <dgm:pt modelId="{FDFA60FA-5E26-468F-B733-4E2D6674C9A8}" type="pres">
      <dgm:prSet presAssocID="{DEA7848A-9D57-4726-B2B6-67B019FB62D3}" presName="textA" presStyleLbl="revTx" presStyleIdx="0" presStyleCnt="6" custScaleX="288866" custScaleY="89420" custLinFactNeighborX="59388" custLinFactNeighborY="6946">
        <dgm:presLayoutVars>
          <dgm:bulletEnabled val="1"/>
        </dgm:presLayoutVars>
      </dgm:prSet>
      <dgm:spPr/>
    </dgm:pt>
    <dgm:pt modelId="{BDA6EB96-D8D0-4806-AC6A-ED7093D4E5E2}" type="pres">
      <dgm:prSet presAssocID="{DEA7848A-9D57-4726-B2B6-67B019FB62D3}" presName="circleA" presStyleLbl="node1" presStyleIdx="0" presStyleCnt="6" custLinFactNeighborX="71818" custLinFactNeighborY="13425"/>
      <dgm:spPr/>
    </dgm:pt>
    <dgm:pt modelId="{DE448A72-0415-4F25-BF31-F4EAADF33623}" type="pres">
      <dgm:prSet presAssocID="{DEA7848A-9D57-4726-B2B6-67B019FB62D3}" presName="spaceA" presStyleCnt="0"/>
      <dgm:spPr/>
    </dgm:pt>
    <dgm:pt modelId="{67E8D85E-9942-450A-B558-E85EBC863D37}" type="pres">
      <dgm:prSet presAssocID="{45A14547-ED2A-4D03-AE86-E537A2C816A3}" presName="space" presStyleCnt="0"/>
      <dgm:spPr/>
    </dgm:pt>
    <dgm:pt modelId="{025CFD34-B121-44D0-A854-A74846CD6F12}" type="pres">
      <dgm:prSet presAssocID="{055D8F84-FD0E-40F4-8E41-0A3A558E8030}" presName="compositeB" presStyleCnt="0"/>
      <dgm:spPr/>
    </dgm:pt>
    <dgm:pt modelId="{73967BD5-DED1-495F-9C02-71825BD4BD4D}" type="pres">
      <dgm:prSet presAssocID="{055D8F84-FD0E-40F4-8E41-0A3A558E8030}" presName="textB" presStyleLbl="revTx" presStyleIdx="1" presStyleCnt="6" custScaleX="302966" custScaleY="97611" custLinFactNeighborX="52183" custLinFactNeighborY="-1908">
        <dgm:presLayoutVars>
          <dgm:bulletEnabled val="1"/>
        </dgm:presLayoutVars>
      </dgm:prSet>
      <dgm:spPr/>
    </dgm:pt>
    <dgm:pt modelId="{A8564308-239A-4168-AA27-AE253FA6FA10}" type="pres">
      <dgm:prSet presAssocID="{055D8F84-FD0E-40F4-8E41-0A3A558E8030}" presName="circleB" presStyleLbl="node1" presStyleIdx="1" presStyleCnt="6" custLinFactNeighborX="51518" custLinFactNeighborY="456"/>
      <dgm:spPr/>
    </dgm:pt>
    <dgm:pt modelId="{6025C0E5-5E94-4E55-90F5-38AE70644D7F}" type="pres">
      <dgm:prSet presAssocID="{055D8F84-FD0E-40F4-8E41-0A3A558E8030}" presName="spaceB" presStyleCnt="0"/>
      <dgm:spPr/>
    </dgm:pt>
    <dgm:pt modelId="{5760223B-1C5C-4EC9-B366-C43D2ED83EA4}" type="pres">
      <dgm:prSet presAssocID="{A8B0F872-1C66-4BCA-BD59-BD34AE4BEF5C}" presName="space" presStyleCnt="0"/>
      <dgm:spPr/>
    </dgm:pt>
    <dgm:pt modelId="{59A1CBF2-1E33-4E9A-B221-ED4B13A38A60}" type="pres">
      <dgm:prSet presAssocID="{278A2424-7ED6-4A1D-86E7-E286E9C4A229}" presName="compositeA" presStyleCnt="0"/>
      <dgm:spPr/>
    </dgm:pt>
    <dgm:pt modelId="{FCE406F6-75CA-4FEE-9A1A-C235C020C817}" type="pres">
      <dgm:prSet presAssocID="{278A2424-7ED6-4A1D-86E7-E286E9C4A229}" presName="textA" presStyleLbl="revTx" presStyleIdx="2" presStyleCnt="6" custScaleX="313620" custScaleY="67288" custLinFactNeighborX="99301" custLinFactNeighborY="22539">
        <dgm:presLayoutVars>
          <dgm:bulletEnabled val="1"/>
        </dgm:presLayoutVars>
      </dgm:prSet>
      <dgm:spPr/>
    </dgm:pt>
    <dgm:pt modelId="{BA23CF37-5C8B-42B2-99A9-DCB6B1B2351C}" type="pres">
      <dgm:prSet presAssocID="{278A2424-7ED6-4A1D-86E7-E286E9C4A229}" presName="circleA" presStyleLbl="node1" presStyleIdx="2" presStyleCnt="6" custLinFactNeighborX="95676" custLinFactNeighborY="35557"/>
      <dgm:spPr/>
    </dgm:pt>
    <dgm:pt modelId="{A7F042B1-5B94-44A9-B03B-EE3A556ED959}" type="pres">
      <dgm:prSet presAssocID="{278A2424-7ED6-4A1D-86E7-E286E9C4A229}" presName="spaceA" presStyleCnt="0"/>
      <dgm:spPr/>
    </dgm:pt>
    <dgm:pt modelId="{A59383B1-61ED-4A92-8522-2E633CD6F283}" type="pres">
      <dgm:prSet presAssocID="{71DFF584-AD64-4B6E-A386-1F198A176A3A}" presName="space" presStyleCnt="0"/>
      <dgm:spPr/>
    </dgm:pt>
    <dgm:pt modelId="{68B1A7B5-5251-47B0-98CD-FB0CE5540B8C}" type="pres">
      <dgm:prSet presAssocID="{72B6807C-04E3-4660-A2BC-9828055F0912}" presName="compositeB" presStyleCnt="0"/>
      <dgm:spPr/>
    </dgm:pt>
    <dgm:pt modelId="{A925DB8C-A430-4E09-BE06-F4A4A60FC7BF}" type="pres">
      <dgm:prSet presAssocID="{72B6807C-04E3-4660-A2BC-9828055F0912}" presName="textB" presStyleLbl="revTx" presStyleIdx="3" presStyleCnt="6" custScaleX="340857" custScaleY="66500" custLinFactX="8878" custLinFactNeighborX="100000" custLinFactNeighborY="-25759">
        <dgm:presLayoutVars>
          <dgm:bulletEnabled val="1"/>
        </dgm:presLayoutVars>
      </dgm:prSet>
      <dgm:spPr/>
    </dgm:pt>
    <dgm:pt modelId="{89F940DA-572F-4423-9940-C4157E298E56}" type="pres">
      <dgm:prSet presAssocID="{72B6807C-04E3-4660-A2BC-9828055F0912}" presName="circleB" presStyleLbl="node1" presStyleIdx="3" presStyleCnt="6" custLinFactX="23273" custLinFactNeighborX="100000" custLinFactNeighborY="-30655"/>
      <dgm:spPr/>
    </dgm:pt>
    <dgm:pt modelId="{4C3832C5-C7F4-4414-B9DC-F68DB9964B9B}" type="pres">
      <dgm:prSet presAssocID="{72B6807C-04E3-4660-A2BC-9828055F0912}" presName="spaceB" presStyleCnt="0"/>
      <dgm:spPr/>
    </dgm:pt>
    <dgm:pt modelId="{F0928930-25BA-44C3-9E0C-60D49A902858}" type="pres">
      <dgm:prSet presAssocID="{B7A75ED4-136E-4849-A5CA-ED5853913019}" presName="space" presStyleCnt="0"/>
      <dgm:spPr/>
    </dgm:pt>
    <dgm:pt modelId="{F47985DB-08F3-4443-8095-097BAED9E58B}" type="pres">
      <dgm:prSet presAssocID="{5226C4B9-1D62-4A8D-A035-6ABBDD0E5F1C}" presName="compositeA" presStyleCnt="0"/>
      <dgm:spPr/>
    </dgm:pt>
    <dgm:pt modelId="{B62650AE-EB3B-4DBB-8064-A49B877DDE60}" type="pres">
      <dgm:prSet presAssocID="{5226C4B9-1D62-4A8D-A035-6ABBDD0E5F1C}" presName="textA" presStyleLbl="revTx" presStyleIdx="4" presStyleCnt="6" custScaleX="401295" custScaleY="63298" custLinFactNeighborX="84293" custLinFactNeighborY="27599">
        <dgm:presLayoutVars>
          <dgm:bulletEnabled val="1"/>
        </dgm:presLayoutVars>
      </dgm:prSet>
      <dgm:spPr/>
    </dgm:pt>
    <dgm:pt modelId="{B1AF2042-8971-4601-BE30-DE667F964F86}" type="pres">
      <dgm:prSet presAssocID="{5226C4B9-1D62-4A8D-A035-6ABBDD0E5F1C}" presName="circleA" presStyleLbl="node1" presStyleIdx="4" presStyleCnt="6" custLinFactX="8555" custLinFactNeighborX="100000" custLinFactNeighborY="39547"/>
      <dgm:spPr/>
    </dgm:pt>
    <dgm:pt modelId="{6346DE7B-4D2B-4934-A1EE-F3648BE71EF8}" type="pres">
      <dgm:prSet presAssocID="{5226C4B9-1D62-4A8D-A035-6ABBDD0E5F1C}" presName="spaceA" presStyleCnt="0"/>
      <dgm:spPr/>
    </dgm:pt>
    <dgm:pt modelId="{2CE644B4-F284-48A0-ADD6-3B1AD8F5F1C9}" type="pres">
      <dgm:prSet presAssocID="{693D08DD-BE8D-49E5-8845-830A32ECD533}" presName="space" presStyleCnt="0"/>
      <dgm:spPr/>
    </dgm:pt>
    <dgm:pt modelId="{E3710CA2-C616-4A17-A19B-B5383AC501D4}" type="pres">
      <dgm:prSet presAssocID="{06166AB2-C0A9-447D-9FC5-EC891E42CB7E}" presName="compositeB" presStyleCnt="0"/>
      <dgm:spPr/>
    </dgm:pt>
    <dgm:pt modelId="{440EF33F-FF65-497D-AA45-9EFB6BA9C6F2}" type="pres">
      <dgm:prSet presAssocID="{06166AB2-C0A9-447D-9FC5-EC891E42CB7E}" presName="textB" presStyleLbl="revTx" presStyleIdx="5" presStyleCnt="6" custScaleX="348670" custScaleY="60150" custLinFactNeighborX="48007" custLinFactNeighborY="-27139">
        <dgm:presLayoutVars>
          <dgm:bulletEnabled val="1"/>
        </dgm:presLayoutVars>
      </dgm:prSet>
      <dgm:spPr/>
    </dgm:pt>
    <dgm:pt modelId="{CBE216FF-E2EE-4A81-8997-AF3494045CEB}" type="pres">
      <dgm:prSet presAssocID="{06166AB2-C0A9-447D-9FC5-EC891E42CB7E}" presName="circleB" presStyleLbl="node1" presStyleIdx="5" presStyleCnt="6" custLinFactNeighborX="77276" custLinFactNeighborY="-37005"/>
      <dgm:spPr/>
    </dgm:pt>
    <dgm:pt modelId="{2855121B-6528-4024-9EB0-6D2A03E08630}" type="pres">
      <dgm:prSet presAssocID="{06166AB2-C0A9-447D-9FC5-EC891E42CB7E}" presName="spaceB" presStyleCnt="0"/>
      <dgm:spPr/>
    </dgm:pt>
  </dgm:ptLst>
  <dgm:cxnLst>
    <dgm:cxn modelId="{A253EA1B-8F00-4156-8707-28F9CC100BEA}" type="presOf" srcId="{DEA7848A-9D57-4726-B2B6-67B019FB62D3}" destId="{FDFA60FA-5E26-468F-B733-4E2D6674C9A8}" srcOrd="0" destOrd="0" presId="urn:microsoft.com/office/officeart/2005/8/layout/hProcess11"/>
    <dgm:cxn modelId="{8B19881F-2548-4D71-8F9A-CA3819A243B9}" srcId="{BE02B7C9-9CFE-496C-B4AD-F2122309B75E}" destId="{278A2424-7ED6-4A1D-86E7-E286E9C4A229}" srcOrd="2" destOrd="0" parTransId="{40B0C657-FD1E-48AC-A2AC-B9780579DADE}" sibTransId="{71DFF584-AD64-4B6E-A386-1F198A176A3A}"/>
    <dgm:cxn modelId="{2061634D-C1F9-4E73-B7F8-538C1D0A1529}" type="presOf" srcId="{055D8F84-FD0E-40F4-8E41-0A3A558E8030}" destId="{73967BD5-DED1-495F-9C02-71825BD4BD4D}" srcOrd="0" destOrd="0" presId="urn:microsoft.com/office/officeart/2005/8/layout/hProcess11"/>
    <dgm:cxn modelId="{CF91E455-0183-4D24-B990-C17B0B647531}" srcId="{BE02B7C9-9CFE-496C-B4AD-F2122309B75E}" destId="{06166AB2-C0A9-447D-9FC5-EC891E42CB7E}" srcOrd="5" destOrd="0" parTransId="{39D7F62F-7EC1-47EF-8ADF-AFCB17102FF8}" sibTransId="{051021BA-1423-45A1-8886-F8CACB75FCE7}"/>
    <dgm:cxn modelId="{90E97A7D-AD3C-44F9-81B7-B6B3829C529E}" type="presOf" srcId="{278A2424-7ED6-4A1D-86E7-E286E9C4A229}" destId="{FCE406F6-75CA-4FEE-9A1A-C235C020C817}" srcOrd="0" destOrd="0" presId="urn:microsoft.com/office/officeart/2005/8/layout/hProcess11"/>
    <dgm:cxn modelId="{07F495A5-F37E-44FF-8A10-F8BF1792913F}" srcId="{BE02B7C9-9CFE-496C-B4AD-F2122309B75E}" destId="{5226C4B9-1D62-4A8D-A035-6ABBDD0E5F1C}" srcOrd="4" destOrd="0" parTransId="{214F80CB-0E47-4ECF-B2C5-3CC706ECC597}" sibTransId="{693D08DD-BE8D-49E5-8845-830A32ECD533}"/>
    <dgm:cxn modelId="{7D39A4A6-8434-460A-9DEC-F75429EC0657}" type="presOf" srcId="{5226C4B9-1D62-4A8D-A035-6ABBDD0E5F1C}" destId="{B62650AE-EB3B-4DBB-8064-A49B877DDE60}" srcOrd="0" destOrd="0" presId="urn:microsoft.com/office/officeart/2005/8/layout/hProcess11"/>
    <dgm:cxn modelId="{7E81C5D5-E161-413B-9042-5AC2D64C4DC2}" srcId="{BE02B7C9-9CFE-496C-B4AD-F2122309B75E}" destId="{055D8F84-FD0E-40F4-8E41-0A3A558E8030}" srcOrd="1" destOrd="0" parTransId="{59653620-7F2A-403B-B578-B4124F2EF769}" sibTransId="{A8B0F872-1C66-4BCA-BD59-BD34AE4BEF5C}"/>
    <dgm:cxn modelId="{0D101DD8-052A-4C4A-9D47-B814E2DE6DC0}" type="presOf" srcId="{72B6807C-04E3-4660-A2BC-9828055F0912}" destId="{A925DB8C-A430-4E09-BE06-F4A4A60FC7BF}" srcOrd="0" destOrd="0" presId="urn:microsoft.com/office/officeart/2005/8/layout/hProcess11"/>
    <dgm:cxn modelId="{CF80CADB-0839-4A7C-922F-CD0969F43E37}" srcId="{BE02B7C9-9CFE-496C-B4AD-F2122309B75E}" destId="{72B6807C-04E3-4660-A2BC-9828055F0912}" srcOrd="3" destOrd="0" parTransId="{B7818301-31D4-43FC-935E-7E5558F638EF}" sibTransId="{B7A75ED4-136E-4849-A5CA-ED5853913019}"/>
    <dgm:cxn modelId="{8F7C2AE2-D36A-4791-8356-DB85AE91B23B}" type="presOf" srcId="{BE02B7C9-9CFE-496C-B4AD-F2122309B75E}" destId="{182B6E39-A484-4CAF-9561-14EFEC319453}" srcOrd="0" destOrd="0" presId="urn:microsoft.com/office/officeart/2005/8/layout/hProcess11"/>
    <dgm:cxn modelId="{AE37ACE4-E1C1-4DB9-A79E-8D57469AD86D}" srcId="{BE02B7C9-9CFE-496C-B4AD-F2122309B75E}" destId="{DEA7848A-9D57-4726-B2B6-67B019FB62D3}" srcOrd="0" destOrd="0" parTransId="{949D3A84-4DFD-4797-8C62-98EB785FC6DA}" sibTransId="{45A14547-ED2A-4D03-AE86-E537A2C816A3}"/>
    <dgm:cxn modelId="{6D687AED-D424-455B-91E3-CFAB612B5741}" type="presOf" srcId="{06166AB2-C0A9-447D-9FC5-EC891E42CB7E}" destId="{440EF33F-FF65-497D-AA45-9EFB6BA9C6F2}" srcOrd="0" destOrd="0" presId="urn:microsoft.com/office/officeart/2005/8/layout/hProcess11"/>
    <dgm:cxn modelId="{D7E9AB5E-6D0F-439C-9A05-CAFD7C811068}" type="presParOf" srcId="{182B6E39-A484-4CAF-9561-14EFEC319453}" destId="{EA07F6BB-46B4-46DE-AC14-481BC09ED0EF}" srcOrd="0" destOrd="0" presId="urn:microsoft.com/office/officeart/2005/8/layout/hProcess11"/>
    <dgm:cxn modelId="{E5F3F434-3E02-4221-B1C8-AA9B481FD305}" type="presParOf" srcId="{182B6E39-A484-4CAF-9561-14EFEC319453}" destId="{D1F16F67-3798-424C-B476-E1BBB4A51C46}" srcOrd="1" destOrd="0" presId="urn:microsoft.com/office/officeart/2005/8/layout/hProcess11"/>
    <dgm:cxn modelId="{11736147-6E30-4272-AECC-6CC93089F19A}" type="presParOf" srcId="{D1F16F67-3798-424C-B476-E1BBB4A51C46}" destId="{0D811233-1A4C-455A-A29E-8F433A223EB9}" srcOrd="0" destOrd="0" presId="urn:microsoft.com/office/officeart/2005/8/layout/hProcess11"/>
    <dgm:cxn modelId="{9F16983C-08D0-463B-9AFD-968000AA2791}" type="presParOf" srcId="{0D811233-1A4C-455A-A29E-8F433A223EB9}" destId="{FDFA60FA-5E26-468F-B733-4E2D6674C9A8}" srcOrd="0" destOrd="0" presId="urn:microsoft.com/office/officeart/2005/8/layout/hProcess11"/>
    <dgm:cxn modelId="{05F61AD5-CD09-4352-AF5C-24900513BD7D}" type="presParOf" srcId="{0D811233-1A4C-455A-A29E-8F433A223EB9}" destId="{BDA6EB96-D8D0-4806-AC6A-ED7093D4E5E2}" srcOrd="1" destOrd="0" presId="urn:microsoft.com/office/officeart/2005/8/layout/hProcess11"/>
    <dgm:cxn modelId="{7CA51C5E-CAC6-43BB-ADAC-7542D4D4CC56}" type="presParOf" srcId="{0D811233-1A4C-455A-A29E-8F433A223EB9}" destId="{DE448A72-0415-4F25-BF31-F4EAADF33623}" srcOrd="2" destOrd="0" presId="urn:microsoft.com/office/officeart/2005/8/layout/hProcess11"/>
    <dgm:cxn modelId="{1C0A306C-1755-44D4-9D88-4D3F20D311A0}" type="presParOf" srcId="{D1F16F67-3798-424C-B476-E1BBB4A51C46}" destId="{67E8D85E-9942-450A-B558-E85EBC863D37}" srcOrd="1" destOrd="0" presId="urn:microsoft.com/office/officeart/2005/8/layout/hProcess11"/>
    <dgm:cxn modelId="{FFAF2D30-61D4-4AB0-BE13-FE36C43C700C}" type="presParOf" srcId="{D1F16F67-3798-424C-B476-E1BBB4A51C46}" destId="{025CFD34-B121-44D0-A854-A74846CD6F12}" srcOrd="2" destOrd="0" presId="urn:microsoft.com/office/officeart/2005/8/layout/hProcess11"/>
    <dgm:cxn modelId="{59D18630-0A91-41E2-9620-D9B267FA63E6}" type="presParOf" srcId="{025CFD34-B121-44D0-A854-A74846CD6F12}" destId="{73967BD5-DED1-495F-9C02-71825BD4BD4D}" srcOrd="0" destOrd="0" presId="urn:microsoft.com/office/officeart/2005/8/layout/hProcess11"/>
    <dgm:cxn modelId="{590D00C9-AE6C-455A-BA49-4F262DEE1635}" type="presParOf" srcId="{025CFD34-B121-44D0-A854-A74846CD6F12}" destId="{A8564308-239A-4168-AA27-AE253FA6FA10}" srcOrd="1" destOrd="0" presId="urn:microsoft.com/office/officeart/2005/8/layout/hProcess11"/>
    <dgm:cxn modelId="{61783675-0CD1-4335-9908-949D8208256D}" type="presParOf" srcId="{025CFD34-B121-44D0-A854-A74846CD6F12}" destId="{6025C0E5-5E94-4E55-90F5-38AE70644D7F}" srcOrd="2" destOrd="0" presId="urn:microsoft.com/office/officeart/2005/8/layout/hProcess11"/>
    <dgm:cxn modelId="{72B267B7-2584-49EA-9EDE-E75C97DB0749}" type="presParOf" srcId="{D1F16F67-3798-424C-B476-E1BBB4A51C46}" destId="{5760223B-1C5C-4EC9-B366-C43D2ED83EA4}" srcOrd="3" destOrd="0" presId="urn:microsoft.com/office/officeart/2005/8/layout/hProcess11"/>
    <dgm:cxn modelId="{49B772AE-B664-41AF-9AEE-381BD7A20C37}" type="presParOf" srcId="{D1F16F67-3798-424C-B476-E1BBB4A51C46}" destId="{59A1CBF2-1E33-4E9A-B221-ED4B13A38A60}" srcOrd="4" destOrd="0" presId="urn:microsoft.com/office/officeart/2005/8/layout/hProcess11"/>
    <dgm:cxn modelId="{81388A1A-FD1C-4526-9C93-5137C229FCE0}" type="presParOf" srcId="{59A1CBF2-1E33-4E9A-B221-ED4B13A38A60}" destId="{FCE406F6-75CA-4FEE-9A1A-C235C020C817}" srcOrd="0" destOrd="0" presId="urn:microsoft.com/office/officeart/2005/8/layout/hProcess11"/>
    <dgm:cxn modelId="{2B5B9AEC-59D2-44E5-889B-FDC005038730}" type="presParOf" srcId="{59A1CBF2-1E33-4E9A-B221-ED4B13A38A60}" destId="{BA23CF37-5C8B-42B2-99A9-DCB6B1B2351C}" srcOrd="1" destOrd="0" presId="urn:microsoft.com/office/officeart/2005/8/layout/hProcess11"/>
    <dgm:cxn modelId="{EBB1B599-CFCB-49D4-A352-565C60121226}" type="presParOf" srcId="{59A1CBF2-1E33-4E9A-B221-ED4B13A38A60}" destId="{A7F042B1-5B94-44A9-B03B-EE3A556ED959}" srcOrd="2" destOrd="0" presId="urn:microsoft.com/office/officeart/2005/8/layout/hProcess11"/>
    <dgm:cxn modelId="{44FC4DDB-F05A-4F9E-AA37-B14BF75CDEDE}" type="presParOf" srcId="{D1F16F67-3798-424C-B476-E1BBB4A51C46}" destId="{A59383B1-61ED-4A92-8522-2E633CD6F283}" srcOrd="5" destOrd="0" presId="urn:microsoft.com/office/officeart/2005/8/layout/hProcess11"/>
    <dgm:cxn modelId="{890A73EF-116D-47E7-8A0E-B3BF1C45154B}" type="presParOf" srcId="{D1F16F67-3798-424C-B476-E1BBB4A51C46}" destId="{68B1A7B5-5251-47B0-98CD-FB0CE5540B8C}" srcOrd="6" destOrd="0" presId="urn:microsoft.com/office/officeart/2005/8/layout/hProcess11"/>
    <dgm:cxn modelId="{13097B86-11EE-4689-BEFE-B4E675697E80}" type="presParOf" srcId="{68B1A7B5-5251-47B0-98CD-FB0CE5540B8C}" destId="{A925DB8C-A430-4E09-BE06-F4A4A60FC7BF}" srcOrd="0" destOrd="0" presId="urn:microsoft.com/office/officeart/2005/8/layout/hProcess11"/>
    <dgm:cxn modelId="{52D1813C-B813-4AC5-BC64-DB2842AF4760}" type="presParOf" srcId="{68B1A7B5-5251-47B0-98CD-FB0CE5540B8C}" destId="{89F940DA-572F-4423-9940-C4157E298E56}" srcOrd="1" destOrd="0" presId="urn:microsoft.com/office/officeart/2005/8/layout/hProcess11"/>
    <dgm:cxn modelId="{AB9EA37F-7B1A-4EE1-9153-E79914FB4C86}" type="presParOf" srcId="{68B1A7B5-5251-47B0-98CD-FB0CE5540B8C}" destId="{4C3832C5-C7F4-4414-B9DC-F68DB9964B9B}" srcOrd="2" destOrd="0" presId="urn:microsoft.com/office/officeart/2005/8/layout/hProcess11"/>
    <dgm:cxn modelId="{9BACBEC7-40F5-479B-B5AF-D95F0310F65C}" type="presParOf" srcId="{D1F16F67-3798-424C-B476-E1BBB4A51C46}" destId="{F0928930-25BA-44C3-9E0C-60D49A902858}" srcOrd="7" destOrd="0" presId="urn:microsoft.com/office/officeart/2005/8/layout/hProcess11"/>
    <dgm:cxn modelId="{F23B2D5E-0F76-47C9-803F-9A38215B7282}" type="presParOf" srcId="{D1F16F67-3798-424C-B476-E1BBB4A51C46}" destId="{F47985DB-08F3-4443-8095-097BAED9E58B}" srcOrd="8" destOrd="0" presId="urn:microsoft.com/office/officeart/2005/8/layout/hProcess11"/>
    <dgm:cxn modelId="{5CA541D8-6BF9-4464-8B05-68AE7C298D02}" type="presParOf" srcId="{F47985DB-08F3-4443-8095-097BAED9E58B}" destId="{B62650AE-EB3B-4DBB-8064-A49B877DDE60}" srcOrd="0" destOrd="0" presId="urn:microsoft.com/office/officeart/2005/8/layout/hProcess11"/>
    <dgm:cxn modelId="{4EA3238A-C08E-46E8-B81C-24D0D7DDD98F}" type="presParOf" srcId="{F47985DB-08F3-4443-8095-097BAED9E58B}" destId="{B1AF2042-8971-4601-BE30-DE667F964F86}" srcOrd="1" destOrd="0" presId="urn:microsoft.com/office/officeart/2005/8/layout/hProcess11"/>
    <dgm:cxn modelId="{3B4A5CCC-1ACC-48D6-A970-732162DCDA97}" type="presParOf" srcId="{F47985DB-08F3-4443-8095-097BAED9E58B}" destId="{6346DE7B-4D2B-4934-A1EE-F3648BE71EF8}" srcOrd="2" destOrd="0" presId="urn:microsoft.com/office/officeart/2005/8/layout/hProcess11"/>
    <dgm:cxn modelId="{A5C4E65D-A096-4ADA-B714-8C67B58C8867}" type="presParOf" srcId="{D1F16F67-3798-424C-B476-E1BBB4A51C46}" destId="{2CE644B4-F284-48A0-ADD6-3B1AD8F5F1C9}" srcOrd="9" destOrd="0" presId="urn:microsoft.com/office/officeart/2005/8/layout/hProcess11"/>
    <dgm:cxn modelId="{DC3B69B1-4FD0-48E6-82D6-BCFF462923EC}" type="presParOf" srcId="{D1F16F67-3798-424C-B476-E1BBB4A51C46}" destId="{E3710CA2-C616-4A17-A19B-B5383AC501D4}" srcOrd="10" destOrd="0" presId="urn:microsoft.com/office/officeart/2005/8/layout/hProcess11"/>
    <dgm:cxn modelId="{09C919FF-A8A3-43BB-A23C-319EF00BE13B}" type="presParOf" srcId="{E3710CA2-C616-4A17-A19B-B5383AC501D4}" destId="{440EF33F-FF65-497D-AA45-9EFB6BA9C6F2}" srcOrd="0" destOrd="0" presId="urn:microsoft.com/office/officeart/2005/8/layout/hProcess11"/>
    <dgm:cxn modelId="{165CE0B6-8713-47B2-9D95-80F75D32FDD8}" type="presParOf" srcId="{E3710CA2-C616-4A17-A19B-B5383AC501D4}" destId="{CBE216FF-E2EE-4A81-8997-AF3494045CEB}" srcOrd="1" destOrd="0" presId="urn:microsoft.com/office/officeart/2005/8/layout/hProcess11"/>
    <dgm:cxn modelId="{32F67659-E3D2-41EB-A6BB-D9A84441A5D9}" type="presParOf" srcId="{E3710CA2-C616-4A17-A19B-B5383AC501D4}" destId="{2855121B-6528-4024-9EB0-6D2A03E0863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7F6BB-46B4-46DE-AC14-481BC09ED0EF}">
      <dsp:nvSpPr>
        <dsp:cNvPr id="0" name=""/>
        <dsp:cNvSpPr/>
      </dsp:nvSpPr>
      <dsp:spPr>
        <a:xfrm>
          <a:off x="0" y="1410103"/>
          <a:ext cx="11806992" cy="188013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A60FA-5E26-468F-B733-4E2D6674C9A8}">
      <dsp:nvSpPr>
        <dsp:cNvPr id="0" name=""/>
        <dsp:cNvSpPr/>
      </dsp:nvSpPr>
      <dsp:spPr>
        <a:xfrm>
          <a:off x="315781" y="180324"/>
          <a:ext cx="1517550" cy="168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100000"/>
            </a:lnSpc>
            <a:spcBef>
              <a:spcPct val="0"/>
            </a:spcBef>
            <a:spcAft>
              <a:spcPct val="35000"/>
            </a:spcAft>
            <a:buNone/>
          </a:pPr>
          <a:r>
            <a:rPr lang="en-US" sz="1600" b="1" kern="1200" dirty="0">
              <a:latin typeface="Gill Sans MT" panose="020B0502020104020203" pitchFamily="34" charset="0"/>
            </a:rPr>
            <a:t>Questions Due </a:t>
          </a:r>
        </a:p>
        <a:p>
          <a:pPr marL="0" lvl="0" indent="0" algn="ctr" defTabSz="711200">
            <a:lnSpc>
              <a:spcPct val="100000"/>
            </a:lnSpc>
            <a:spcBef>
              <a:spcPct val="0"/>
            </a:spcBef>
            <a:spcAft>
              <a:spcPct val="35000"/>
            </a:spcAft>
            <a:buNone/>
          </a:pPr>
          <a:r>
            <a:rPr lang="en-US" sz="1600" b="0" kern="1200" dirty="0">
              <a:latin typeface="Gill Sans MT" panose="020B0502020104020203" pitchFamily="34" charset="0"/>
            </a:rPr>
            <a:t>July 26, 2021</a:t>
          </a:r>
        </a:p>
        <a:p>
          <a:pPr marL="0" lvl="0" indent="0" algn="ctr" defTabSz="711200">
            <a:lnSpc>
              <a:spcPct val="100000"/>
            </a:lnSpc>
            <a:spcBef>
              <a:spcPct val="0"/>
            </a:spcBef>
            <a:spcAft>
              <a:spcPct val="35000"/>
            </a:spcAft>
            <a:buNone/>
          </a:pPr>
          <a:r>
            <a:rPr lang="en-US" sz="1600" kern="1200" dirty="0">
              <a:latin typeface="Gill Sans MT" panose="020B0502020104020203" pitchFamily="34" charset="0"/>
            </a:rPr>
            <a:t>4:00pm (CDT) </a:t>
          </a:r>
        </a:p>
      </dsp:txBody>
      <dsp:txXfrm>
        <a:off x="315781" y="180324"/>
        <a:ext cx="1517550" cy="1681219"/>
      </dsp:txXfrm>
    </dsp:sp>
    <dsp:sp modelId="{BDA6EB96-D8D0-4806-AC6A-ED7093D4E5E2}">
      <dsp:nvSpPr>
        <dsp:cNvPr id="0" name=""/>
        <dsp:cNvSpPr/>
      </dsp:nvSpPr>
      <dsp:spPr>
        <a:xfrm>
          <a:off x="865115" y="2128527"/>
          <a:ext cx="470034" cy="4700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967BD5-DED1-495F-9C02-71825BD4BD4D}">
      <dsp:nvSpPr>
        <dsp:cNvPr id="0" name=""/>
        <dsp:cNvSpPr/>
      </dsp:nvSpPr>
      <dsp:spPr>
        <a:xfrm>
          <a:off x="1821748" y="2818021"/>
          <a:ext cx="1591624" cy="183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Gill Sans MT" panose="020B0502020104020203" pitchFamily="34" charset="0"/>
            </a:rPr>
            <a:t>Answers Posted </a:t>
          </a:r>
        </a:p>
        <a:p>
          <a:pPr marL="0" lvl="0" indent="0" algn="ctr" defTabSz="711200">
            <a:lnSpc>
              <a:spcPct val="90000"/>
            </a:lnSpc>
            <a:spcBef>
              <a:spcPct val="0"/>
            </a:spcBef>
            <a:spcAft>
              <a:spcPct val="35000"/>
            </a:spcAft>
            <a:buNone/>
          </a:pPr>
          <a:r>
            <a:rPr lang="en-US" sz="1600" kern="1200" dirty="0">
              <a:latin typeface="Gill Sans MT" panose="020B0502020104020203" pitchFamily="34" charset="0"/>
            </a:rPr>
            <a:t>July 30, 2021</a:t>
          </a:r>
        </a:p>
        <a:p>
          <a:pPr marL="0" lvl="0" indent="0" algn="ctr" defTabSz="711200">
            <a:lnSpc>
              <a:spcPct val="90000"/>
            </a:lnSpc>
            <a:spcBef>
              <a:spcPct val="0"/>
            </a:spcBef>
            <a:spcAft>
              <a:spcPct val="35000"/>
            </a:spcAft>
            <a:buNone/>
          </a:pPr>
          <a:r>
            <a:rPr lang="en-US" sz="1600" kern="1200" dirty="0">
              <a:latin typeface="Gill Sans MT" panose="020B0502020104020203" pitchFamily="34" charset="0"/>
            </a:rPr>
            <a:t>4:00pm (CDT)</a:t>
          </a:r>
        </a:p>
      </dsp:txBody>
      <dsp:txXfrm>
        <a:off x="1821748" y="2818021"/>
        <a:ext cx="1591624" cy="1835221"/>
      </dsp:txXfrm>
    </dsp:sp>
    <dsp:sp modelId="{A8564308-239A-4168-AA27-AE253FA6FA10}">
      <dsp:nvSpPr>
        <dsp:cNvPr id="0" name=""/>
        <dsp:cNvSpPr/>
      </dsp:nvSpPr>
      <dsp:spPr>
        <a:xfrm>
          <a:off x="2350553" y="2128527"/>
          <a:ext cx="470034" cy="4700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406F6-75CA-4FEE-9A1A-C235C020C817}">
      <dsp:nvSpPr>
        <dsp:cNvPr id="0" name=""/>
        <dsp:cNvSpPr/>
      </dsp:nvSpPr>
      <dsp:spPr>
        <a:xfrm>
          <a:off x="3687174" y="577521"/>
          <a:ext cx="1647595" cy="126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latin typeface="Gill Sans MT" panose="020B0502020104020203" pitchFamily="34" charset="0"/>
            </a:rPr>
            <a:t>FTP Request Deadline</a:t>
          </a:r>
        </a:p>
        <a:p>
          <a:pPr marL="0" lvl="0" indent="0" algn="ctr" defTabSz="711200">
            <a:lnSpc>
              <a:spcPct val="90000"/>
            </a:lnSpc>
            <a:spcBef>
              <a:spcPct val="0"/>
            </a:spcBef>
            <a:spcAft>
              <a:spcPct val="35000"/>
            </a:spcAft>
            <a:buNone/>
          </a:pPr>
          <a:r>
            <a:rPr lang="en-US" sz="1600" kern="1200" dirty="0">
              <a:latin typeface="Gill Sans MT" panose="020B0502020104020203" pitchFamily="34" charset="0"/>
            </a:rPr>
            <a:t>August 5, 2021 </a:t>
          </a:r>
        </a:p>
        <a:p>
          <a:pPr marL="0" lvl="0" indent="0" algn="ctr" defTabSz="711200">
            <a:lnSpc>
              <a:spcPct val="90000"/>
            </a:lnSpc>
            <a:spcBef>
              <a:spcPct val="0"/>
            </a:spcBef>
            <a:spcAft>
              <a:spcPct val="35000"/>
            </a:spcAft>
            <a:buNone/>
          </a:pPr>
          <a:r>
            <a:rPr lang="en-US" sz="1600" kern="1200" dirty="0">
              <a:latin typeface="Gill Sans MT" panose="020B0502020104020203" pitchFamily="34" charset="0"/>
            </a:rPr>
            <a:t>2:00pm (CDT)</a:t>
          </a:r>
        </a:p>
      </dsp:txBody>
      <dsp:txXfrm>
        <a:off x="3687174" y="577521"/>
        <a:ext cx="1647595" cy="1265107"/>
      </dsp:txXfrm>
    </dsp:sp>
    <dsp:sp modelId="{BA23CF37-5C8B-42B2-99A9-DCB6B1B2351C}">
      <dsp:nvSpPr>
        <dsp:cNvPr id="0" name=""/>
        <dsp:cNvSpPr/>
      </dsp:nvSpPr>
      <dsp:spPr>
        <a:xfrm>
          <a:off x="4203989" y="2128527"/>
          <a:ext cx="470034" cy="4700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25DB8C-A430-4E09-BE06-F4A4A60FC7BF}">
      <dsp:nvSpPr>
        <dsp:cNvPr id="0" name=""/>
        <dsp:cNvSpPr/>
      </dsp:nvSpPr>
      <dsp:spPr>
        <a:xfrm>
          <a:off x="5411349" y="2808286"/>
          <a:ext cx="1790684" cy="125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ts val="0"/>
            </a:spcAft>
            <a:buNone/>
          </a:pPr>
          <a:r>
            <a:rPr lang="en-US" sz="1600" b="1" kern="1200" dirty="0">
              <a:latin typeface="Gill Sans MT" panose="020B0502020104020203" pitchFamily="34" charset="0"/>
            </a:rPr>
            <a:t>Bids Due</a:t>
          </a:r>
          <a:r>
            <a:rPr lang="en-US" sz="1600" kern="1200" dirty="0">
              <a:latin typeface="Gill Sans MT" panose="020B0502020104020203" pitchFamily="34" charset="0"/>
            </a:rPr>
            <a:t> </a:t>
          </a:r>
        </a:p>
        <a:p>
          <a:pPr marL="0" lvl="0" indent="0" algn="ctr" defTabSz="711200">
            <a:lnSpc>
              <a:spcPct val="90000"/>
            </a:lnSpc>
            <a:spcBef>
              <a:spcPct val="0"/>
            </a:spcBef>
            <a:spcAft>
              <a:spcPts val="0"/>
            </a:spcAft>
            <a:buNone/>
          </a:pPr>
          <a:r>
            <a:rPr lang="en-US" sz="1600" kern="1200" dirty="0">
              <a:latin typeface="Gill Sans MT" panose="020B0502020104020203" pitchFamily="34" charset="0"/>
            </a:rPr>
            <a:t>August 6, 2021 </a:t>
          </a:r>
        </a:p>
        <a:p>
          <a:pPr marL="0" lvl="0" indent="0" algn="ctr" defTabSz="711200">
            <a:lnSpc>
              <a:spcPct val="90000"/>
            </a:lnSpc>
            <a:spcBef>
              <a:spcPct val="0"/>
            </a:spcBef>
            <a:spcAft>
              <a:spcPts val="0"/>
            </a:spcAft>
            <a:buNone/>
          </a:pPr>
          <a:r>
            <a:rPr lang="en-US" sz="1600" kern="1200" dirty="0">
              <a:latin typeface="Gill Sans MT" panose="020B0502020104020203" pitchFamily="34" charset="0"/>
            </a:rPr>
            <a:t>2:00pm (CDT)</a:t>
          </a:r>
        </a:p>
      </dsp:txBody>
      <dsp:txXfrm>
        <a:off x="5411349" y="2808286"/>
        <a:ext cx="1790684" cy="1250291"/>
      </dsp:txXfrm>
    </dsp:sp>
    <dsp:sp modelId="{89F940DA-572F-4423-9940-C4157E298E56}">
      <dsp:nvSpPr>
        <dsp:cNvPr id="0" name=""/>
        <dsp:cNvSpPr/>
      </dsp:nvSpPr>
      <dsp:spPr>
        <a:xfrm>
          <a:off x="6079112" y="2128527"/>
          <a:ext cx="470034" cy="4700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650AE-EB3B-4DBB-8064-A49B877DDE60}">
      <dsp:nvSpPr>
        <dsp:cNvPr id="0" name=""/>
        <dsp:cNvSpPr/>
      </dsp:nvSpPr>
      <dsp:spPr>
        <a:xfrm>
          <a:off x="7099144" y="691411"/>
          <a:ext cx="2108194" cy="1190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ts val="0"/>
            </a:spcAft>
            <a:buNone/>
          </a:pPr>
          <a:r>
            <a:rPr lang="en-US" sz="1600" b="1" kern="1200" dirty="0">
              <a:latin typeface="Gill Sans MT" panose="020B0502020104020203" pitchFamily="34" charset="0"/>
            </a:rPr>
            <a:t>Lowest Responsible Bidder Notified </a:t>
          </a:r>
        </a:p>
        <a:p>
          <a:pPr marL="0" lvl="0" indent="0" algn="ctr" defTabSz="711200">
            <a:lnSpc>
              <a:spcPct val="90000"/>
            </a:lnSpc>
            <a:spcBef>
              <a:spcPct val="0"/>
            </a:spcBef>
            <a:spcAft>
              <a:spcPts val="0"/>
            </a:spcAft>
            <a:buNone/>
          </a:pPr>
          <a:r>
            <a:rPr lang="en-US" sz="1600" kern="1200" dirty="0">
              <a:latin typeface="Gill Sans MT" panose="020B0502020104020203" pitchFamily="34" charset="0"/>
            </a:rPr>
            <a:t>August 2021</a:t>
          </a:r>
        </a:p>
      </dsp:txBody>
      <dsp:txXfrm>
        <a:off x="7099144" y="691411"/>
        <a:ext cx="2108194" cy="1190089"/>
      </dsp:txXfrm>
    </dsp:sp>
    <dsp:sp modelId="{B1AF2042-8971-4601-BE30-DE667F964F86}">
      <dsp:nvSpPr>
        <dsp:cNvPr id="0" name=""/>
        <dsp:cNvSpPr/>
      </dsp:nvSpPr>
      <dsp:spPr>
        <a:xfrm>
          <a:off x="7985639" y="2128527"/>
          <a:ext cx="470034" cy="4700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0EF33F-FF65-497D-AA45-9EFB6BA9C6F2}">
      <dsp:nvSpPr>
        <dsp:cNvPr id="0" name=""/>
        <dsp:cNvSpPr/>
      </dsp:nvSpPr>
      <dsp:spPr>
        <a:xfrm>
          <a:off x="9042978" y="2871882"/>
          <a:ext cx="1831729" cy="1130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Gill Sans MT" panose="020B0502020104020203" pitchFamily="34" charset="0"/>
            </a:rPr>
            <a:t>Board Award </a:t>
          </a:r>
          <a:r>
            <a:rPr lang="en-US" sz="1600" b="0" kern="1200" dirty="0">
              <a:latin typeface="Gill Sans MT" panose="020B0502020104020203" pitchFamily="34" charset="0"/>
            </a:rPr>
            <a:t>September 14, </a:t>
          </a:r>
          <a:r>
            <a:rPr lang="en-US" sz="1600" kern="1200" dirty="0">
              <a:latin typeface="Gill Sans MT" panose="020B0502020104020203" pitchFamily="34" charset="0"/>
            </a:rPr>
            <a:t>2021</a:t>
          </a:r>
        </a:p>
      </dsp:txBody>
      <dsp:txXfrm>
        <a:off x="9042978" y="2871882"/>
        <a:ext cx="1831729" cy="1130903"/>
      </dsp:txXfrm>
    </dsp:sp>
    <dsp:sp modelId="{CBE216FF-E2EE-4A81-8997-AF3494045CEB}">
      <dsp:nvSpPr>
        <dsp:cNvPr id="0" name=""/>
        <dsp:cNvSpPr/>
      </dsp:nvSpPr>
      <dsp:spPr>
        <a:xfrm>
          <a:off x="9834846" y="2128527"/>
          <a:ext cx="470034" cy="4700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131075" name="Rectangle 3"/>
          <p:cNvSpPr>
            <a:spLocks noGrp="1" noChangeArrowheads="1"/>
          </p:cNvSpPr>
          <p:nvPr>
            <p:ph type="dt" sz="quarter" idx="1"/>
          </p:nvPr>
        </p:nvSpPr>
        <p:spPr bwMode="auto">
          <a:xfrm>
            <a:off x="5275577"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endParaRPr lang="en-US" dirty="0"/>
          </a:p>
        </p:txBody>
      </p:sp>
      <p:sp>
        <p:nvSpPr>
          <p:cNvPr id="131076" name="Rectangle 4"/>
          <p:cNvSpPr>
            <a:spLocks noGrp="1" noChangeArrowheads="1"/>
          </p:cNvSpPr>
          <p:nvPr>
            <p:ph type="ftr" sz="quarter" idx="2"/>
          </p:nvPr>
        </p:nvSpPr>
        <p:spPr bwMode="auto">
          <a:xfrm>
            <a:off x="0" y="6672066"/>
            <a:ext cx="4033523" cy="351035"/>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131077" name="Rectangle 5"/>
          <p:cNvSpPr>
            <a:spLocks noGrp="1" noChangeArrowheads="1"/>
          </p:cNvSpPr>
          <p:nvPr>
            <p:ph type="sldNum" sz="quarter" idx="3"/>
          </p:nvPr>
        </p:nvSpPr>
        <p:spPr bwMode="auto">
          <a:xfrm>
            <a:off x="5275577" y="6672066"/>
            <a:ext cx="4033523" cy="351035"/>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fld id="{8C915625-634F-43A9-BFAE-F8FF18CA2E42}" type="slidenum">
              <a:rPr lang="en-US"/>
              <a:pPr/>
              <a:t>‹#›</a:t>
            </a:fld>
            <a:endParaRPr lang="en-US" dirty="0"/>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5273472"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2320925" y="525463"/>
            <a:ext cx="4681538" cy="2633662"/>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28385" y="3335434"/>
            <a:ext cx="7452333" cy="3161713"/>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6670867"/>
            <a:ext cx="4033523" cy="351036"/>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6151" name="Rectangle 7"/>
          <p:cNvSpPr>
            <a:spLocks noGrp="1" noChangeArrowheads="1"/>
          </p:cNvSpPr>
          <p:nvPr>
            <p:ph type="sldNum" sz="quarter" idx="5"/>
          </p:nvPr>
        </p:nvSpPr>
        <p:spPr bwMode="auto">
          <a:xfrm>
            <a:off x="5273472" y="6670867"/>
            <a:ext cx="4033523" cy="351036"/>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fld id="{F6AACC46-C279-443F-B556-4A2B318B4903}" type="slidenum">
              <a:rPr lang="en-US"/>
              <a:pPr/>
              <a:t>‹#›</a:t>
            </a:fld>
            <a:endParaRPr lang="en-US" dirty="0"/>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4</a:t>
            </a:fld>
            <a:endParaRPr lang="en-US" dirty="0"/>
          </a:p>
        </p:txBody>
      </p:sp>
    </p:spTree>
    <p:extLst>
      <p:ext uri="{BB962C8B-B14F-4D97-AF65-F5344CB8AC3E}">
        <p14:creationId xmlns:p14="http://schemas.microsoft.com/office/powerpoint/2010/main" val="317794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7</a:t>
            </a:fld>
            <a:endParaRPr lang="en-US" dirty="0"/>
          </a:p>
        </p:txBody>
      </p:sp>
    </p:spTree>
    <p:extLst>
      <p:ext uri="{BB962C8B-B14F-4D97-AF65-F5344CB8AC3E}">
        <p14:creationId xmlns:p14="http://schemas.microsoft.com/office/powerpoint/2010/main" val="392370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briefly go over the SAWS contracting goal categories and their percentages.  The goals are aspirational, not mandatory.</a:t>
            </a:r>
          </a:p>
          <a:p>
            <a:endParaRPr lang="en-US" dirty="0"/>
          </a:p>
          <a:p>
            <a:r>
              <a:rPr lang="en-US" dirty="0"/>
              <a:t>First there is the:</a:t>
            </a:r>
          </a:p>
          <a:p>
            <a:r>
              <a:rPr lang="en-US" dirty="0"/>
              <a:t> PURCHASING TYPE PROCUREMENTS – WHICH HAVE A 19% GOAL</a:t>
            </a:r>
          </a:p>
          <a:p>
            <a:r>
              <a:rPr lang="en-US" dirty="0"/>
              <a:t>THESE ARE TYPICALLY - LOW BID OR BEST VALUE PURCHASES</a:t>
            </a:r>
          </a:p>
          <a:p>
            <a:endParaRPr lang="en-US" dirty="0"/>
          </a:p>
          <a:p>
            <a:r>
              <a:rPr lang="en-US" dirty="0"/>
              <a:t>Second is the:</a:t>
            </a:r>
          </a:p>
          <a:p>
            <a:r>
              <a:rPr lang="en-US" dirty="0"/>
              <a:t>CONSTRUCTION CONTRACTS – WITH A 20% GOAL</a:t>
            </a:r>
          </a:p>
          <a:p>
            <a:r>
              <a:rPr lang="en-US" dirty="0"/>
              <a:t>TYPICALLY – LOW BID CONTRACTS</a:t>
            </a:r>
          </a:p>
          <a:p>
            <a:endParaRPr lang="en-US" dirty="0"/>
          </a:p>
          <a:p>
            <a:r>
              <a:rPr lang="en-US" dirty="0"/>
              <a:t>And Lastly is the: </a:t>
            </a:r>
          </a:p>
          <a:p>
            <a:r>
              <a:rPr lang="en-US" dirty="0"/>
              <a:t>PROFESSIONAL SERVICE CONTRACTS.  THESE ARE DISCRETIONARY CONTRACTS, AND THE GOAL IS</a:t>
            </a:r>
          </a:p>
          <a:p>
            <a:r>
              <a:rPr lang="en-US" dirty="0"/>
              <a:t>40%.</a:t>
            </a:r>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8</a:t>
            </a:fld>
            <a:endParaRPr lang="en-US" dirty="0"/>
          </a:p>
        </p:txBody>
      </p:sp>
    </p:spTree>
    <p:extLst>
      <p:ext uri="{BB962C8B-B14F-4D97-AF65-F5344CB8AC3E}">
        <p14:creationId xmlns:p14="http://schemas.microsoft.com/office/powerpoint/2010/main" val="2185141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18</a:t>
            </a:fld>
            <a:endParaRPr lang="en-US" dirty="0"/>
          </a:p>
        </p:txBody>
      </p:sp>
    </p:spTree>
    <p:extLst>
      <p:ext uri="{BB962C8B-B14F-4D97-AF65-F5344CB8AC3E}">
        <p14:creationId xmlns:p14="http://schemas.microsoft.com/office/powerpoint/2010/main" val="79055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30</a:t>
            </a:fld>
            <a:endParaRPr lang="en-US" dirty="0"/>
          </a:p>
        </p:txBody>
      </p:sp>
    </p:spTree>
    <p:extLst>
      <p:ext uri="{BB962C8B-B14F-4D97-AF65-F5344CB8AC3E}">
        <p14:creationId xmlns:p14="http://schemas.microsoft.com/office/powerpoint/2010/main" val="136363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Box 19"/>
          <p:cNvSpPr txBox="1">
            <a:spLocks noChangeArrowheads="1"/>
          </p:cNvSpPr>
          <p:nvPr userDrawn="1"/>
        </p:nvSpPr>
        <p:spPr bwMode="auto">
          <a:xfrm>
            <a:off x="584239" y="1365578"/>
            <a:ext cx="3304043" cy="3127459"/>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Adam Eddy, P.E.</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 Project Engineer</a:t>
            </a: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Lindsay Esquivel</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Contract Administrator</a:t>
            </a: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Susan Rodriquez</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SMWVB Program Specialist</a:t>
            </a:r>
            <a:endPar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Ryan Ramsey, P.E.                </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Freese and Nichols, Inc.</a:t>
            </a:r>
          </a:p>
        </p:txBody>
      </p:sp>
      <p:sp>
        <p:nvSpPr>
          <p:cNvPr id="4" name="Title Placeholder 1"/>
          <p:cNvSpPr txBox="1">
            <a:spLocks/>
          </p:cNvSpPr>
          <p:nvPr userDrawn="1"/>
        </p:nvSpPr>
        <p:spPr>
          <a:xfrm>
            <a:off x="452510" y="1"/>
            <a:ext cx="11286068" cy="1692773"/>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Dietrich Elevated Storage Tank </a:t>
            </a:r>
          </a:p>
        </p:txBody>
      </p:sp>
      <p:sp>
        <p:nvSpPr>
          <p:cNvPr id="8" name="Text Box 19"/>
          <p:cNvSpPr txBox="1">
            <a:spLocks noChangeArrowheads="1"/>
          </p:cNvSpPr>
          <p:nvPr userDrawn="1"/>
        </p:nvSpPr>
        <p:spPr bwMode="auto">
          <a:xfrm>
            <a:off x="3327828" y="1299318"/>
            <a:ext cx="5229225" cy="743602"/>
          </a:xfrm>
          <a:prstGeom prst="rect">
            <a:avLst/>
          </a:prstGeom>
          <a:noFill/>
          <a:ln w="28575" algn="ctr">
            <a:noFill/>
            <a:miter lim="800000"/>
            <a:headEnd/>
            <a:tailEnd/>
          </a:ln>
          <a:effectLst/>
        </p:spPr>
        <p:txBody>
          <a:bodyPr wrap="square">
            <a:spAutoFit/>
          </a:bodyPr>
          <a:lstStyle/>
          <a:p>
            <a:pPr marL="342900" indent="-342900" algn="ctr">
              <a:lnSpc>
                <a:spcPct val="70000"/>
              </a:lnSpc>
              <a:spcBef>
                <a:spcPct val="50000"/>
              </a:spcBef>
              <a:buFontTx/>
              <a:buNone/>
            </a:pPr>
            <a:r>
              <a:rPr lang="en-US" sz="2200" b="0" i="0" dirty="0">
                <a:solidFill>
                  <a:schemeClr val="accent5">
                    <a:lumMod val="40000"/>
                    <a:lumOff val="60000"/>
                  </a:schemeClr>
                </a:solidFill>
                <a:latin typeface="Gill Sans MT" panose="020B0502020104020203" pitchFamily="34" charset="0"/>
              </a:rPr>
              <a:t>Non-Mandatory WebEx Pre-Bid Meeting</a:t>
            </a:r>
          </a:p>
          <a:p>
            <a:pPr marL="342900" marR="0" lvl="0" indent="-342900" algn="ctr" defTabSz="914400" rtl="0" eaLnBrk="1" fontAlgn="base" latinLnBrk="0" hangingPunct="1">
              <a:lnSpc>
                <a:spcPct val="70000"/>
              </a:lnSpc>
              <a:spcBef>
                <a:spcPct val="50000"/>
              </a:spcBef>
              <a:spcAft>
                <a:spcPct val="0"/>
              </a:spcAft>
              <a:buClrTx/>
              <a:buSzTx/>
              <a:buFontTx/>
              <a:buNone/>
              <a:tabLst/>
              <a:defRPr/>
            </a:pPr>
            <a:r>
              <a:rPr lang="en-US" sz="2200" b="0" i="0" baseline="0" noProof="0" dirty="0">
                <a:solidFill>
                  <a:schemeClr val="accent5">
                    <a:lumMod val="40000"/>
                    <a:lumOff val="60000"/>
                  </a:schemeClr>
                </a:solidFill>
                <a:latin typeface="Gill Sans MT" panose="020B0502020104020203" pitchFamily="34" charset="0"/>
              </a:rPr>
              <a:t>Tuesday, July 20, 2021</a:t>
            </a:r>
            <a:endParaRPr lang="en-US" sz="2200" b="0" i="0" noProof="0" dirty="0">
              <a:solidFill>
                <a:schemeClr val="accent5">
                  <a:lumMod val="40000"/>
                  <a:lumOff val="60000"/>
                </a:schemeClr>
              </a:solidFill>
              <a:latin typeface="Gill Sans MT" panose="020B0502020104020203" pitchFamily="34" charset="0"/>
            </a:endParaRPr>
          </a:p>
        </p:txBody>
      </p:sp>
    </p:spTree>
    <p:extLst>
      <p:ext uri="{BB962C8B-B14F-4D97-AF65-F5344CB8AC3E}">
        <p14:creationId xmlns:p14="http://schemas.microsoft.com/office/powerpoint/2010/main" val="376079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5"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extLst>
      <p:ext uri="{BB962C8B-B14F-4D97-AF65-F5344CB8AC3E}">
        <p14:creationId xmlns:p14="http://schemas.microsoft.com/office/powerpoint/2010/main" val="3433079884"/>
      </p:ext>
    </p:extLst>
  </p:cSld>
  <p:clrMap bg1="lt1" tx1="dk1" bg2="lt2" tx2="dk2" accent1="accent1" accent2="accent2" accent3="accent3" accent4="accent4" accent5="accent5" accent6="accent6" hlink="hlink" folHlink="folHlink"/>
  <p:sldLayoutIdLst>
    <p:sldLayoutId id="2147483707" r:id="rId1"/>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8995"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baseline="0" noProof="0" dirty="0">
                <a:effectLst>
                  <a:outerShdw blurRad="50800" dist="38100" dir="2700000" algn="tl" rotWithShape="0">
                    <a:prstClr val="black">
                      <a:alpha val="40000"/>
                    </a:prstClr>
                  </a:outerShdw>
                </a:effectLst>
                <a:latin typeface="Gill Sans MT" panose="020B0502020104020203" pitchFamily="34" charset="0"/>
              </a:rPr>
              <a:t>July 20, 2021</a:t>
            </a: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77897" y="6234121"/>
            <a:ext cx="10414578"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a:solidFill>
                  <a:schemeClr val="bg1"/>
                </a:solidFill>
                <a:effectLst>
                  <a:outerShdw blurRad="127000" dist="63500" dir="2700000" algn="t" rotWithShape="0">
                    <a:schemeClr val="tx1"/>
                  </a:outerShdw>
                </a:effectLst>
                <a:latin typeface="Gill Sans MT" panose="020B0502020104020203" pitchFamily="34" charset="0"/>
              </a:rPr>
              <a:t>Dietrich Elevated Storage Tank</a:t>
            </a: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marisol.robles@saw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aws.smwbe.com/" TargetMode="External"/><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aws.org/business-cente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mailto:Lindsay.Esquivel@saw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hyperlink" Target="mailto:Janie.Powell@saws.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source=images&amp;cd=&amp;ved=2ahUKEwipqJCdrs7cAhVPd6wKHeUVCbAQjRx6BAgBEAU&amp;url=http://www.3coast.com/7-interview-questions-to-determine-personality-fit/&amp;psig=AOvVaw1smCv3AY94iRaavBSBgCJL&amp;ust=1533298887197548"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15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TWDB-0216</a:t>
            </a:r>
          </a:p>
        </p:txBody>
      </p:sp>
      <p:pic>
        <p:nvPicPr>
          <p:cNvPr id="8" name="Content Placeholder 7"/>
          <p:cNvPicPr>
            <a:picLocks noGrp="1" noChangeAspect="1"/>
          </p:cNvPicPr>
          <p:nvPr>
            <p:ph idx="1"/>
          </p:nvPr>
        </p:nvPicPr>
        <p:blipFill>
          <a:blip r:embed="rId2"/>
          <a:stretch>
            <a:fillRect/>
          </a:stretch>
        </p:blipFill>
        <p:spPr>
          <a:xfrm>
            <a:off x="4156695" y="449705"/>
            <a:ext cx="5122216" cy="5502793"/>
          </a:xfrm>
          <a:prstGeom prst="rect">
            <a:avLst/>
          </a:prstGeom>
        </p:spPr>
      </p:pic>
    </p:spTree>
    <p:extLst>
      <p:ext uri="{BB962C8B-B14F-4D97-AF65-F5344CB8AC3E}">
        <p14:creationId xmlns:p14="http://schemas.microsoft.com/office/powerpoint/2010/main" val="401686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TWDB-0217</a:t>
            </a:r>
          </a:p>
        </p:txBody>
      </p:sp>
      <p:pic>
        <p:nvPicPr>
          <p:cNvPr id="5" name="Content Placeholder 4"/>
          <p:cNvPicPr>
            <a:picLocks noGrp="1" noChangeAspect="1"/>
          </p:cNvPicPr>
          <p:nvPr>
            <p:ph idx="1"/>
          </p:nvPr>
        </p:nvPicPr>
        <p:blipFill>
          <a:blip r:embed="rId2"/>
          <a:stretch>
            <a:fillRect/>
          </a:stretch>
        </p:blipFill>
        <p:spPr>
          <a:xfrm>
            <a:off x="3696923" y="349588"/>
            <a:ext cx="5462067" cy="5679373"/>
          </a:xfrm>
          <a:prstGeom prst="rect">
            <a:avLst/>
          </a:prstGeom>
        </p:spPr>
      </p:pic>
    </p:spTree>
    <p:extLst>
      <p:ext uri="{BB962C8B-B14F-4D97-AF65-F5344CB8AC3E}">
        <p14:creationId xmlns:p14="http://schemas.microsoft.com/office/powerpoint/2010/main" val="307989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TWDB-0373</a:t>
            </a:r>
          </a:p>
        </p:txBody>
      </p:sp>
      <p:pic>
        <p:nvPicPr>
          <p:cNvPr id="5" name="Content Placeholder 4"/>
          <p:cNvPicPr>
            <a:picLocks noGrp="1" noChangeAspect="1"/>
          </p:cNvPicPr>
          <p:nvPr>
            <p:ph idx="1"/>
          </p:nvPr>
        </p:nvPicPr>
        <p:blipFill>
          <a:blip r:embed="rId2"/>
          <a:stretch>
            <a:fillRect/>
          </a:stretch>
        </p:blipFill>
        <p:spPr>
          <a:xfrm>
            <a:off x="4163596" y="407343"/>
            <a:ext cx="5115315" cy="5648684"/>
          </a:xfrm>
          <a:prstGeom prst="rect">
            <a:avLst/>
          </a:prstGeom>
        </p:spPr>
      </p:pic>
    </p:spTree>
    <p:extLst>
      <p:ext uri="{BB962C8B-B14F-4D97-AF65-F5344CB8AC3E}">
        <p14:creationId xmlns:p14="http://schemas.microsoft.com/office/powerpoint/2010/main" val="234206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Accepted Certification</a:t>
            </a:r>
          </a:p>
        </p:txBody>
      </p:sp>
      <p:sp>
        <p:nvSpPr>
          <p:cNvPr id="5" name="Content Placeholder 4"/>
          <p:cNvSpPr>
            <a:spLocks noGrp="1"/>
          </p:cNvSpPr>
          <p:nvPr>
            <p:ph idx="1"/>
          </p:nvPr>
        </p:nvSpPr>
        <p:spPr/>
        <p:txBody>
          <a:bodyPr/>
          <a:lstStyle/>
          <a:p>
            <a:r>
              <a:rPr lang="en-US" sz="4000" u="sng" dirty="0"/>
              <a:t>Disadvantaged Business Enterprise (DBE)</a:t>
            </a:r>
            <a:r>
              <a:rPr lang="en-US" sz="4000" dirty="0"/>
              <a:t>: </a:t>
            </a:r>
          </a:p>
          <a:p>
            <a:pPr marL="0" indent="0" algn="just">
              <a:buNone/>
            </a:pPr>
            <a:endParaRPr lang="en-US" sz="2400" dirty="0"/>
          </a:p>
          <a:p>
            <a:pPr marL="0" indent="0" algn="just">
              <a:buNone/>
            </a:pPr>
            <a:r>
              <a:rPr lang="en-US" sz="2400" dirty="0"/>
              <a:t>An entity owned or controlled by a socially and economically disadvantaged individual as described by Public Law 102-389 (42 U.S.C. §4370d) or an entity owned and controlled by a socially and economically disadvantaged individual as described by Title X of the Clean Air Act Amendments of 1990 (42 U.S.C. §7601 note); a Small Business Enterprise (SBE); a Small Business in a Rural Area (SBRA); or a Labor Surplus Area Firm (LSAF), a Historically Underutilized Business (HUB) Zone Small Business Concern, or a concern under a successor program.  This term includes Minority Business Enterprises (MBE) and Women-owned Business Enterprises (WBE).</a:t>
            </a:r>
          </a:p>
        </p:txBody>
      </p:sp>
    </p:spTree>
    <p:extLst>
      <p:ext uri="{BB962C8B-B14F-4D97-AF65-F5344CB8AC3E}">
        <p14:creationId xmlns:p14="http://schemas.microsoft.com/office/powerpoint/2010/main" val="267165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Good Faith Efforts</a:t>
            </a:r>
          </a:p>
        </p:txBody>
      </p:sp>
      <p:sp>
        <p:nvSpPr>
          <p:cNvPr id="3" name="Content Placeholder 2"/>
          <p:cNvSpPr>
            <a:spLocks noGrp="1"/>
          </p:cNvSpPr>
          <p:nvPr>
            <p:ph idx="1"/>
          </p:nvPr>
        </p:nvSpPr>
        <p:spPr>
          <a:xfrm>
            <a:off x="609600" y="949842"/>
            <a:ext cx="11389894" cy="5018567"/>
          </a:xfrm>
        </p:spPr>
        <p:txBody>
          <a:bodyPr/>
          <a:lstStyle/>
          <a:p>
            <a:pPr marL="0" indent="0" algn="just">
              <a:buNone/>
              <a:tabLst>
                <a:tab pos="519113" algn="l"/>
              </a:tabLst>
            </a:pPr>
            <a:r>
              <a:rPr lang="en-US" sz="2400" dirty="0"/>
              <a:t>(1) Ensure DBEs are made aware of contracting opportunities to the fullest extent    	practicable.</a:t>
            </a:r>
          </a:p>
          <a:p>
            <a:pPr marL="0" indent="0" algn="just">
              <a:buNone/>
              <a:tabLst>
                <a:tab pos="519113" algn="l"/>
              </a:tabLst>
            </a:pPr>
            <a:r>
              <a:rPr lang="en-US" sz="2400" dirty="0"/>
              <a:t>(2) Make information on forthcoming opportunities available to DBEs…in a way that 	encourages and facilitates participation by DBEs in the competitive process.</a:t>
            </a:r>
          </a:p>
          <a:p>
            <a:pPr marL="0" indent="0" algn="just">
              <a:buNone/>
              <a:tabLst>
                <a:tab pos="461963" algn="l"/>
              </a:tabLst>
            </a:pPr>
            <a:r>
              <a:rPr lang="en-US" sz="2400" dirty="0"/>
              <a:t>(3) Consider in the contracting process whether businesses competing for large contracts 	could subcontract with DBEs.</a:t>
            </a:r>
          </a:p>
          <a:p>
            <a:pPr marL="0" indent="0" algn="just">
              <a:buNone/>
              <a:tabLst>
                <a:tab pos="461963" algn="l"/>
              </a:tabLst>
            </a:pPr>
            <a:r>
              <a:rPr lang="en-US" sz="2400" dirty="0"/>
              <a:t>(4) Encourage contracting with a consortium of DBEs when a contract is too large for one 	of these businesses to handle individually.</a:t>
            </a:r>
          </a:p>
          <a:p>
            <a:pPr marL="0" indent="0" algn="just">
              <a:buNone/>
              <a:tabLst>
                <a:tab pos="461963" algn="l"/>
              </a:tabLst>
            </a:pPr>
            <a:r>
              <a:rPr lang="en-US" sz="2400" dirty="0"/>
              <a:t>(5) Use the services and assistance of the Small Business Administration (SBA) and the 	MBDA of the Department of Commerce.</a:t>
            </a:r>
          </a:p>
          <a:p>
            <a:pPr marL="0" indent="0" algn="just">
              <a:buNone/>
              <a:tabLst>
                <a:tab pos="461963" algn="l"/>
              </a:tabLst>
            </a:pPr>
            <a:r>
              <a:rPr lang="en-US" sz="2400" dirty="0"/>
              <a:t>(6) If the Prime Contractor awards subcontracts, require the prime contractor to take the 	complete steps (1) through (5) listed above.</a:t>
            </a:r>
          </a:p>
          <a:p>
            <a:pPr marL="0" indent="0">
              <a:buNone/>
            </a:pPr>
            <a:endParaRPr lang="en-US" dirty="0"/>
          </a:p>
        </p:txBody>
      </p:sp>
    </p:spTree>
    <p:extLst>
      <p:ext uri="{BB962C8B-B14F-4D97-AF65-F5344CB8AC3E}">
        <p14:creationId xmlns:p14="http://schemas.microsoft.com/office/powerpoint/2010/main" val="161375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Accepted SMWVB Certification Agency</a:t>
            </a:r>
          </a:p>
        </p:txBody>
      </p:sp>
      <p:sp>
        <p:nvSpPr>
          <p:cNvPr id="5" name="Content Placeholder 4"/>
          <p:cNvSpPr>
            <a:spLocks noGrp="1"/>
          </p:cNvSpPr>
          <p:nvPr>
            <p:ph idx="1"/>
          </p:nvPr>
        </p:nvSpPr>
        <p:spPr>
          <a:xfrm>
            <a:off x="297713" y="950027"/>
            <a:ext cx="11701782" cy="5011295"/>
          </a:xfrm>
        </p:spPr>
        <p:txBody>
          <a:bodyPr/>
          <a:lstStyle/>
          <a:p>
            <a:pPr algn="just"/>
            <a:endParaRPr lang="en-US" sz="3600" b="1" dirty="0">
              <a:solidFill>
                <a:srgbClr val="595959"/>
              </a:solidFill>
            </a:endParaRPr>
          </a:p>
          <a:p>
            <a:pPr algn="just"/>
            <a:r>
              <a:rPr lang="en-US" sz="3600" b="1" dirty="0">
                <a:solidFill>
                  <a:srgbClr val="595959"/>
                </a:solidFill>
              </a:rPr>
              <a:t>South Central Texas </a:t>
            </a:r>
            <a:r>
              <a:rPr lang="en-US" sz="3600" b="1" dirty="0"/>
              <a:t>Regional Certification Agency</a:t>
            </a:r>
          </a:p>
          <a:p>
            <a:pPr algn="just"/>
            <a:endParaRPr lang="en-US" sz="3600" b="1" dirty="0"/>
          </a:p>
          <a:p>
            <a:pPr algn="just"/>
            <a:r>
              <a:rPr lang="en-US" sz="3600" b="1" dirty="0"/>
              <a:t>Any Texas or Federal Source that certifies DBEs</a:t>
            </a:r>
          </a:p>
          <a:p>
            <a:pPr algn="just"/>
            <a:endParaRPr lang="en-US" dirty="0"/>
          </a:p>
          <a:p>
            <a:pPr algn="just"/>
            <a:r>
              <a:rPr lang="en-US" sz="4800" b="1" dirty="0"/>
              <a:t>No Local Requirement</a:t>
            </a:r>
          </a:p>
          <a:p>
            <a:endParaRPr lang="en-US" dirty="0"/>
          </a:p>
        </p:txBody>
      </p:sp>
    </p:spTree>
    <p:extLst>
      <p:ext uri="{BB962C8B-B14F-4D97-AF65-F5344CB8AC3E}">
        <p14:creationId xmlns:p14="http://schemas.microsoft.com/office/powerpoint/2010/main" val="74046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Faith Effort Plan (GFEP) FAQs</a:t>
            </a:r>
            <a:br>
              <a:rPr lang="en-US" dirty="0"/>
            </a:br>
            <a:endParaRPr lang="en-US" dirty="0"/>
          </a:p>
        </p:txBody>
      </p:sp>
      <p:sp>
        <p:nvSpPr>
          <p:cNvPr id="4" name="Content Placeholder 4"/>
          <p:cNvSpPr txBox="1">
            <a:spLocks noGrp="1"/>
          </p:cNvSpPr>
          <p:nvPr>
            <p:ph idx="1"/>
          </p:nvPr>
        </p:nvSpPr>
        <p:spPr>
          <a:xfrm>
            <a:off x="123824" y="950027"/>
            <a:ext cx="11024507" cy="5016758"/>
          </a:xfrm>
          <a:prstGeom prst="rect">
            <a:avLst/>
          </a:prstGeom>
          <a:noFill/>
        </p:spPr>
        <p:txBody>
          <a:bodyPr wrap="square" rtlCol="0">
            <a:spAutoFit/>
          </a:bodyPr>
          <a:lstStyle/>
          <a:p>
            <a:pPr marL="341313" indent="0">
              <a:spcBef>
                <a:spcPts val="0"/>
              </a:spcBef>
              <a:buNone/>
            </a:pPr>
            <a:r>
              <a:rPr lang="en-US" sz="2000" b="1" dirty="0">
                <a:solidFill>
                  <a:srgbClr val="595959"/>
                </a:solidFill>
              </a:rPr>
              <a:t>Q: Are the DBE goals mandatory?</a:t>
            </a:r>
          </a:p>
          <a:p>
            <a:pPr marL="738188" algn="just">
              <a:spcBef>
                <a:spcPts val="0"/>
              </a:spcBef>
              <a:buNone/>
            </a:pPr>
            <a:r>
              <a:rPr lang="en-US" sz="2000" dirty="0">
                <a:solidFill>
                  <a:srgbClr val="595959"/>
                </a:solidFill>
              </a:rPr>
              <a:t>A:  No, but we ask prime contractors to do their best with good faith outreach efforts. If the goal is not met, proof of outreach efforts is required with the submittal.</a:t>
            </a:r>
          </a:p>
          <a:p>
            <a:pPr algn="just">
              <a:spcBef>
                <a:spcPts val="0"/>
              </a:spcBef>
              <a:buNone/>
            </a:pPr>
            <a:endParaRPr lang="en-US" sz="2000" dirty="0">
              <a:solidFill>
                <a:srgbClr val="595959"/>
              </a:solidFill>
            </a:endParaRPr>
          </a:p>
          <a:p>
            <a:pPr marL="341313" indent="0" algn="just">
              <a:spcBef>
                <a:spcPts val="0"/>
              </a:spcBef>
              <a:buNone/>
            </a:pPr>
            <a:r>
              <a:rPr lang="en-US" sz="2000" b="1" dirty="0">
                <a:solidFill>
                  <a:srgbClr val="595959"/>
                </a:solidFill>
              </a:rPr>
              <a:t>Q: What if I am having trouble finding DBE subcontractors?</a:t>
            </a:r>
          </a:p>
          <a:p>
            <a:pPr marL="738188" algn="just">
              <a:spcBef>
                <a:spcPts val="0"/>
              </a:spcBef>
              <a:buNone/>
            </a:pPr>
            <a:r>
              <a:rPr lang="en-US" sz="2000" dirty="0">
                <a:solidFill>
                  <a:srgbClr val="595959"/>
                </a:solidFill>
              </a:rPr>
              <a:t>A:  Please email the SMWVB Program Manager with the scopes of work you are seeking. You will receive lists of local SMWVB-certified firms to contact.</a:t>
            </a:r>
          </a:p>
          <a:p>
            <a:pPr algn="just">
              <a:spcBef>
                <a:spcPts val="0"/>
              </a:spcBef>
              <a:buNone/>
            </a:pPr>
            <a:endParaRPr lang="en-US" sz="2000" dirty="0">
              <a:solidFill>
                <a:srgbClr val="595959"/>
              </a:solidFill>
            </a:endParaRPr>
          </a:p>
          <a:p>
            <a:pPr indent="0" algn="just">
              <a:spcBef>
                <a:spcPts val="0"/>
              </a:spcBef>
              <a:buNone/>
              <a:tabLst>
                <a:tab pos="628650" algn="l"/>
              </a:tabLst>
            </a:pPr>
            <a:r>
              <a:rPr lang="en-US" sz="2000" b="1" dirty="0">
                <a:solidFill>
                  <a:srgbClr val="595959"/>
                </a:solidFill>
              </a:rPr>
              <a:t>Q: What if my business is DBE-certified? Do I need to find DBE subs?</a:t>
            </a:r>
          </a:p>
          <a:p>
            <a:pPr marL="738188" algn="just">
              <a:spcBef>
                <a:spcPts val="0"/>
              </a:spcBef>
              <a:buNone/>
            </a:pPr>
            <a:r>
              <a:rPr lang="en-US" sz="2000" dirty="0">
                <a:solidFill>
                  <a:srgbClr val="595959"/>
                </a:solidFill>
              </a:rPr>
              <a:t>A:  If your firm is DBE-certified, you must still perform the 6 outreach efforts prescribed by the TWDB if you will subcontract any part of the job. The GFEP is a required document.</a:t>
            </a:r>
          </a:p>
          <a:p>
            <a:pPr algn="just">
              <a:spcBef>
                <a:spcPts val="0"/>
              </a:spcBef>
              <a:buNone/>
            </a:pPr>
            <a:endParaRPr lang="en-US" sz="2000" dirty="0">
              <a:solidFill>
                <a:srgbClr val="595959"/>
              </a:solidFill>
            </a:endParaRPr>
          </a:p>
          <a:p>
            <a:pPr indent="0" algn="just">
              <a:spcBef>
                <a:spcPts val="0"/>
              </a:spcBef>
              <a:buNone/>
            </a:pPr>
            <a:r>
              <a:rPr lang="en-US" sz="2000" b="1" dirty="0">
                <a:solidFill>
                  <a:srgbClr val="595959"/>
                </a:solidFill>
              </a:rPr>
              <a:t>Q: What if I have questions about the GFEP or TWDB Requirements?</a:t>
            </a:r>
          </a:p>
          <a:p>
            <a:pPr marL="738188" algn="just">
              <a:spcBef>
                <a:spcPts val="0"/>
              </a:spcBef>
              <a:buNone/>
            </a:pPr>
            <a:r>
              <a:rPr lang="en-US" sz="2000" dirty="0">
                <a:solidFill>
                  <a:srgbClr val="595959"/>
                </a:solidFill>
              </a:rPr>
              <a:t>A:  Please reference the </a:t>
            </a:r>
            <a:r>
              <a:rPr lang="en-US" sz="2000" b="1" dirty="0">
                <a:solidFill>
                  <a:srgbClr val="595959"/>
                </a:solidFill>
              </a:rPr>
              <a:t>TWDB-0210</a:t>
            </a:r>
            <a:r>
              <a:rPr lang="en-US" sz="2000" dirty="0">
                <a:solidFill>
                  <a:srgbClr val="595959"/>
                </a:solidFill>
              </a:rPr>
              <a:t> </a:t>
            </a:r>
            <a:r>
              <a:rPr lang="en-US" sz="2000" b="1" dirty="0">
                <a:solidFill>
                  <a:srgbClr val="595959"/>
                </a:solidFill>
              </a:rPr>
              <a:t>Guidance Manual </a:t>
            </a:r>
            <a:r>
              <a:rPr lang="en-US" sz="2000" dirty="0">
                <a:solidFill>
                  <a:srgbClr val="595959"/>
                </a:solidFill>
              </a:rPr>
              <a:t>found within the specifications and/or contact the SMWVB Program Manager at 210-233-3420, or at </a:t>
            </a:r>
            <a:r>
              <a:rPr lang="en-US" sz="2000" dirty="0">
                <a:solidFill>
                  <a:prstClr val="black"/>
                </a:solidFill>
                <a:hlinkClick r:id="rId2"/>
              </a:rPr>
              <a:t>Marisol.Robles@saws.org</a:t>
            </a:r>
            <a:r>
              <a:rPr lang="en-US" sz="2000" dirty="0">
                <a:solidFill>
                  <a:prstClr val="black"/>
                </a:solidFill>
              </a:rPr>
              <a:t>.  </a:t>
            </a:r>
            <a:r>
              <a:rPr lang="en-US" sz="2000" dirty="0"/>
              <a:t>DBE/</a:t>
            </a:r>
            <a:r>
              <a:rPr lang="en-US" sz="2000" dirty="0">
                <a:solidFill>
                  <a:srgbClr val="595959"/>
                </a:solidFill>
              </a:rPr>
              <a:t>GFEP questions can be asked </a:t>
            </a:r>
            <a:r>
              <a:rPr lang="en-US" sz="2000" u="sng" dirty="0">
                <a:solidFill>
                  <a:srgbClr val="595959"/>
                </a:solidFill>
              </a:rPr>
              <a:t>at any time before the submittal is due</a:t>
            </a:r>
            <a:r>
              <a:rPr lang="en-US" sz="2000" dirty="0">
                <a:solidFill>
                  <a:srgbClr val="595959"/>
                </a:solidFill>
              </a:rPr>
              <a:t>.</a:t>
            </a:r>
          </a:p>
        </p:txBody>
      </p:sp>
    </p:spTree>
    <p:extLst>
      <p:ext uri="{BB962C8B-B14F-4D97-AF65-F5344CB8AC3E}">
        <p14:creationId xmlns:p14="http://schemas.microsoft.com/office/powerpoint/2010/main" val="327686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88515" y="2236678"/>
            <a:ext cx="7021646" cy="3862769"/>
          </a:xfrm>
          <a:prstGeom prst="rect">
            <a:avLst/>
          </a:prstGeom>
        </p:spPr>
      </p:pic>
      <p:sp>
        <p:nvSpPr>
          <p:cNvPr id="5" name="Title 3"/>
          <p:cNvSpPr>
            <a:spLocks noGrp="1"/>
          </p:cNvSpPr>
          <p:nvPr>
            <p:ph type="title"/>
          </p:nvPr>
        </p:nvSpPr>
        <p:spPr>
          <a:xfrm>
            <a:off x="170121" y="414670"/>
            <a:ext cx="11829374" cy="2182756"/>
          </a:xfrm>
        </p:spPr>
        <p:txBody>
          <a:bodyPr/>
          <a:lstStyle/>
          <a:p>
            <a:r>
              <a:rPr lang="en-US" sz="2800" dirty="0"/>
              <a:t>Post Award: Subcontractor Payment &amp; Utilization Reporting (S.P.U.R.) System</a:t>
            </a:r>
            <a:br>
              <a:rPr lang="en-US" sz="2800" dirty="0"/>
            </a:br>
            <a:r>
              <a:rPr lang="en-US" sz="2000" dirty="0"/>
              <a:t>1. Subcontractor &amp; Supplier Payment Tracking</a:t>
            </a:r>
            <a:br>
              <a:rPr lang="en-US" sz="2000" dirty="0"/>
            </a:br>
            <a:r>
              <a:rPr lang="en-US" sz="2000" dirty="0"/>
              <a:t>2. Subcontractor and Supplier Additions or Substitutions </a:t>
            </a:r>
            <a:br>
              <a:rPr lang="en-US" sz="2000" dirty="0"/>
            </a:br>
            <a:r>
              <a:rPr lang="en-US" sz="2000" dirty="0"/>
              <a:t>3. LCP Tracker  </a:t>
            </a:r>
            <a:br>
              <a:rPr lang="en-US" sz="2000" dirty="0"/>
            </a:br>
            <a:r>
              <a:rPr lang="en-US" sz="2000" dirty="0"/>
              <a:t>4. Must be Current and Accurate before Retainage is released</a:t>
            </a:r>
            <a:br>
              <a:rPr lang="en-US" sz="2000" dirty="0"/>
            </a:br>
            <a:r>
              <a:rPr lang="en-US" sz="2800" dirty="0">
                <a:hlinkClick r:id="rId3"/>
              </a:rPr>
              <a:t>https://saws.smwbe.com</a:t>
            </a:r>
            <a:r>
              <a:rPr lang="en-US" sz="2800" dirty="0"/>
              <a:t> </a:t>
            </a:r>
            <a:br>
              <a:rPr lang="en-US" sz="2000" dirty="0"/>
            </a:br>
            <a:br>
              <a:rPr lang="en-US" sz="2000" dirty="0"/>
            </a:br>
            <a:endParaRPr lang="en-US" sz="2800" dirty="0"/>
          </a:p>
        </p:txBody>
      </p:sp>
    </p:spTree>
    <p:extLst>
      <p:ext uri="{BB962C8B-B14F-4D97-AF65-F5344CB8AC3E}">
        <p14:creationId xmlns:p14="http://schemas.microsoft.com/office/powerpoint/2010/main" val="10978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310497"/>
            <a:ext cx="11389896" cy="675204"/>
          </a:xfrm>
        </p:spPr>
        <p:txBody>
          <a:bodyPr/>
          <a:lstStyle/>
          <a:p>
            <a:r>
              <a:rPr lang="en-US" dirty="0"/>
              <a:t>Vendor Registration &amp; Notification (VRN)</a:t>
            </a:r>
          </a:p>
        </p:txBody>
      </p:sp>
      <p:sp>
        <p:nvSpPr>
          <p:cNvPr id="6" name="Content Placeholder 5"/>
          <p:cNvSpPr>
            <a:spLocks noGrp="1"/>
          </p:cNvSpPr>
          <p:nvPr>
            <p:ph idx="1"/>
          </p:nvPr>
        </p:nvSpPr>
        <p:spPr>
          <a:xfrm>
            <a:off x="609600" y="1012595"/>
            <a:ext cx="10972800" cy="3569767"/>
          </a:xfrm>
        </p:spPr>
        <p:txBody>
          <a:bodyPr/>
          <a:lstStyle/>
          <a:p>
            <a:r>
              <a:rPr lang="en-US" sz="3000" dirty="0"/>
              <a:t>Please register through SAWS Vendor Registration Program on the SAWS website at </a:t>
            </a:r>
            <a:r>
              <a:rPr lang="en-US" sz="2800" dirty="0">
                <a:hlinkClick r:id="rId3"/>
              </a:rPr>
              <a:t>Business Center - San Antonio Water System (saws.org)</a:t>
            </a:r>
            <a:r>
              <a:rPr lang="en-US" sz="2800" dirty="0"/>
              <a:t> </a:t>
            </a:r>
            <a:r>
              <a:rPr lang="en-US" sz="3000" dirty="0"/>
              <a:t>to ensure access to the latest information.</a:t>
            </a:r>
          </a:p>
          <a:p>
            <a:endParaRPr lang="en-US" dirty="0"/>
          </a:p>
        </p:txBody>
      </p:sp>
      <p:pic>
        <p:nvPicPr>
          <p:cNvPr id="3" name="Picture 2">
            <a:extLst>
              <a:ext uri="{FF2B5EF4-FFF2-40B4-BE49-F238E27FC236}">
                <a16:creationId xmlns:a16="http://schemas.microsoft.com/office/drawing/2014/main" id="{C5177034-1271-40D1-B6B1-A84FCE5D0758}"/>
              </a:ext>
            </a:extLst>
          </p:cNvPr>
          <p:cNvPicPr>
            <a:picLocks noChangeAspect="1"/>
          </p:cNvPicPr>
          <p:nvPr/>
        </p:nvPicPr>
        <p:blipFill>
          <a:blip r:embed="rId4"/>
          <a:stretch>
            <a:fillRect/>
          </a:stretch>
        </p:blipFill>
        <p:spPr>
          <a:xfrm>
            <a:off x="4143375" y="2583806"/>
            <a:ext cx="6881812" cy="2978794"/>
          </a:xfrm>
          <a:prstGeom prst="rect">
            <a:avLst/>
          </a:prstGeom>
        </p:spPr>
      </p:pic>
    </p:spTree>
    <p:extLst>
      <p:ext uri="{BB962C8B-B14F-4D97-AF65-F5344CB8AC3E}">
        <p14:creationId xmlns:p14="http://schemas.microsoft.com/office/powerpoint/2010/main" val="292596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Solicitations Website</a:t>
            </a:r>
          </a:p>
        </p:txBody>
      </p:sp>
      <p:sp>
        <p:nvSpPr>
          <p:cNvPr id="6" name="Content Placeholder 5"/>
          <p:cNvSpPr>
            <a:spLocks noGrp="1"/>
          </p:cNvSpPr>
          <p:nvPr>
            <p:ph idx="1"/>
          </p:nvPr>
        </p:nvSpPr>
        <p:spPr>
          <a:xfrm>
            <a:off x="609600" y="1209369"/>
            <a:ext cx="10996246" cy="3578942"/>
          </a:xfrm>
        </p:spPr>
        <p:txBody>
          <a:bodyPr/>
          <a:lstStyle/>
          <a:p>
            <a:pPr algn="just"/>
            <a:r>
              <a:rPr lang="en-US" sz="2800" dirty="0"/>
              <a:t>To locate the Contract Solicitations website choose Resources</a:t>
            </a:r>
          </a:p>
          <a:p>
            <a:pPr marL="0" indent="0" algn="just">
              <a:buNone/>
            </a:pPr>
            <a:endParaRPr lang="en-US" sz="2400" dirty="0"/>
          </a:p>
          <a:p>
            <a:pPr marL="0" indent="0" algn="just">
              <a:buNone/>
            </a:pPr>
            <a:endParaRPr lang="en-US" sz="2400" dirty="0"/>
          </a:p>
          <a:p>
            <a:pPr algn="just"/>
            <a:endParaRPr lang="en-US" sz="2400" dirty="0"/>
          </a:p>
          <a:p>
            <a:pPr algn="just"/>
            <a:endParaRPr lang="en-US" sz="2400" dirty="0"/>
          </a:p>
          <a:p>
            <a:pPr algn="just"/>
            <a:endParaRPr lang="en-US" sz="800" dirty="0"/>
          </a:p>
          <a:p>
            <a:pPr algn="just"/>
            <a:r>
              <a:rPr lang="en-US" sz="2800" dirty="0"/>
              <a:t>At the drop down menu choose Contract Solicitations</a:t>
            </a:r>
            <a:endParaRPr lang="en-US" sz="2400" dirty="0"/>
          </a:p>
        </p:txBody>
      </p:sp>
      <p:sp>
        <p:nvSpPr>
          <p:cNvPr id="7" name="Subtitle 6"/>
          <p:cNvSpPr>
            <a:spLocks noGrp="1"/>
          </p:cNvSpPr>
          <p:nvPr>
            <p:ph type="subTitle" idx="13"/>
          </p:nvPr>
        </p:nvSpPr>
        <p:spPr/>
        <p:txBody>
          <a:bodyPr>
            <a:normAutofit lnSpcReduction="10000"/>
          </a:bodyPr>
          <a:lstStyle/>
          <a:p>
            <a:r>
              <a:rPr lang="en-US" dirty="0">
                <a:solidFill>
                  <a:schemeClr val="tx1"/>
                </a:solidFill>
              </a:rPr>
              <a:t> </a:t>
            </a:r>
          </a:p>
        </p:txBody>
      </p:sp>
      <p:pic>
        <p:nvPicPr>
          <p:cNvPr id="2" name="Picture 1"/>
          <p:cNvPicPr>
            <a:picLocks noChangeAspect="1"/>
          </p:cNvPicPr>
          <p:nvPr/>
        </p:nvPicPr>
        <p:blipFill rotWithShape="1">
          <a:blip r:embed="rId2"/>
          <a:srcRect r="5242"/>
          <a:stretch/>
        </p:blipFill>
        <p:spPr>
          <a:xfrm>
            <a:off x="948932" y="1864882"/>
            <a:ext cx="7391360" cy="1318342"/>
          </a:xfrm>
          <a:prstGeom prst="rect">
            <a:avLst/>
          </a:prstGeom>
        </p:spPr>
      </p:pic>
      <p:sp>
        <p:nvSpPr>
          <p:cNvPr id="3" name="Oval 2"/>
          <p:cNvSpPr/>
          <p:nvPr/>
        </p:nvSpPr>
        <p:spPr>
          <a:xfrm>
            <a:off x="4231664" y="2319265"/>
            <a:ext cx="949936" cy="3551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srcRect b="14912"/>
          <a:stretch/>
        </p:blipFill>
        <p:spPr>
          <a:xfrm>
            <a:off x="9227267" y="3275270"/>
            <a:ext cx="2476500" cy="2715956"/>
          </a:xfrm>
          <a:prstGeom prst="rect">
            <a:avLst/>
          </a:prstGeom>
        </p:spPr>
      </p:pic>
      <p:cxnSp>
        <p:nvCxnSpPr>
          <p:cNvPr id="11" name="Straight Connector 10"/>
          <p:cNvCxnSpPr/>
          <p:nvPr/>
        </p:nvCxnSpPr>
        <p:spPr>
          <a:xfrm>
            <a:off x="8420100" y="2032029"/>
            <a:ext cx="38100" cy="3959197"/>
          </a:xfrm>
          <a:prstGeom prst="line">
            <a:avLst/>
          </a:prstGeom>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8458200" y="4846326"/>
            <a:ext cx="623887" cy="17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36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ED57-47EC-482C-BE3B-81DD6B35A4B0}"/>
              </a:ext>
            </a:extLst>
          </p:cNvPr>
          <p:cNvSpPr>
            <a:spLocks noGrp="1"/>
          </p:cNvSpPr>
          <p:nvPr>
            <p:ph type="title"/>
          </p:nvPr>
        </p:nvSpPr>
        <p:spPr/>
        <p:txBody>
          <a:bodyPr/>
          <a:lstStyle/>
          <a:p>
            <a:r>
              <a:rPr lang="en-US" dirty="0"/>
              <a:t>WebEx Housekeeping</a:t>
            </a:r>
          </a:p>
        </p:txBody>
      </p:sp>
      <p:sp>
        <p:nvSpPr>
          <p:cNvPr id="3" name="Content Placeholder 2">
            <a:extLst>
              <a:ext uri="{FF2B5EF4-FFF2-40B4-BE49-F238E27FC236}">
                <a16:creationId xmlns:a16="http://schemas.microsoft.com/office/drawing/2014/main" id="{0AA8F803-06DB-42FC-89B1-8DF950B5A269}"/>
              </a:ext>
            </a:extLst>
          </p:cNvPr>
          <p:cNvSpPr>
            <a:spLocks noGrp="1"/>
          </p:cNvSpPr>
          <p:nvPr>
            <p:ph idx="1"/>
          </p:nvPr>
        </p:nvSpPr>
        <p:spPr>
          <a:xfrm>
            <a:off x="609599" y="949842"/>
            <a:ext cx="10972800" cy="5254573"/>
          </a:xfrm>
        </p:spPr>
        <p:txBody>
          <a:bodyPr/>
          <a:lstStyle/>
          <a:p>
            <a:pPr algn="just"/>
            <a:r>
              <a:rPr lang="en-US" dirty="0"/>
              <a:t>Stay muted during the entire presentation.</a:t>
            </a:r>
          </a:p>
          <a:p>
            <a:pPr algn="just"/>
            <a:r>
              <a:rPr lang="en-US" dirty="0"/>
              <a:t>Sign-In using the chat ensuring to select everyone from the drop down menu (name, company name, contact information).</a:t>
            </a:r>
          </a:p>
          <a:p>
            <a:pPr algn="just"/>
            <a:r>
              <a:rPr lang="en-US" dirty="0"/>
              <a:t>Ask questions at any time during the presentation utilizing the chat. Questions will be addressed at the end of the presentation. Ensure to direct your questions to the entire group by selecting everyone from the drop down. All formal responses to questions will be provided via an Addendum.</a:t>
            </a:r>
          </a:p>
          <a:p>
            <a:pPr algn="just"/>
            <a:r>
              <a:rPr lang="en-US" dirty="0"/>
              <a:t>Audio only attendees may follow along on the presentation that has been posted to the SAWS solicitation website. </a:t>
            </a:r>
          </a:p>
          <a:p>
            <a:endParaRPr lang="en-US" dirty="0"/>
          </a:p>
        </p:txBody>
      </p:sp>
    </p:spTree>
    <p:extLst>
      <p:ext uri="{BB962C8B-B14F-4D97-AF65-F5344CB8AC3E}">
        <p14:creationId xmlns:p14="http://schemas.microsoft.com/office/powerpoint/2010/main" val="422262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446968" y="1758250"/>
            <a:ext cx="6629907" cy="3588665"/>
          </a:xfrm>
          <a:prstGeom prst="rect">
            <a:avLst/>
          </a:prstGeom>
        </p:spPr>
      </p:pic>
      <p:sp>
        <p:nvSpPr>
          <p:cNvPr id="5" name="Title 4"/>
          <p:cNvSpPr>
            <a:spLocks noGrp="1"/>
          </p:cNvSpPr>
          <p:nvPr>
            <p:ph type="title"/>
          </p:nvPr>
        </p:nvSpPr>
        <p:spPr/>
        <p:txBody>
          <a:bodyPr/>
          <a:lstStyle/>
          <a:p>
            <a:r>
              <a:rPr lang="en-US" dirty="0"/>
              <a:t>Contract Solicitations Website</a:t>
            </a:r>
          </a:p>
        </p:txBody>
      </p:sp>
      <p:sp>
        <p:nvSpPr>
          <p:cNvPr id="6" name="Content Placeholder 5"/>
          <p:cNvSpPr>
            <a:spLocks noGrp="1"/>
          </p:cNvSpPr>
          <p:nvPr>
            <p:ph idx="1"/>
          </p:nvPr>
        </p:nvSpPr>
        <p:spPr>
          <a:xfrm>
            <a:off x="609600" y="1130711"/>
            <a:ext cx="4002593" cy="4709652"/>
          </a:xfrm>
        </p:spPr>
        <p:txBody>
          <a:bodyPr/>
          <a:lstStyle/>
          <a:p>
            <a:r>
              <a:rPr lang="en-US" sz="2800" dirty="0"/>
              <a:t>Choose the specific project</a:t>
            </a:r>
          </a:p>
          <a:p>
            <a:r>
              <a:rPr lang="en-US" sz="2800" dirty="0"/>
              <a:t>The following buttons are now located under the advertisement:</a:t>
            </a:r>
          </a:p>
          <a:p>
            <a:pPr lvl="1" algn="just"/>
            <a:r>
              <a:rPr lang="en-US" sz="2000" dirty="0"/>
              <a:t>Notify Me</a:t>
            </a:r>
          </a:p>
          <a:p>
            <a:pPr lvl="1" algn="just"/>
            <a:r>
              <a:rPr lang="en-US" sz="2000" dirty="0"/>
              <a:t>Plan Holder’s List</a:t>
            </a:r>
          </a:p>
          <a:p>
            <a:pPr lvl="1" algn="just"/>
            <a:r>
              <a:rPr lang="en-US" sz="2000" dirty="0"/>
              <a:t>Downloads</a:t>
            </a:r>
          </a:p>
          <a:p>
            <a:pPr lvl="2" algn="just"/>
            <a:r>
              <a:rPr lang="en-US" sz="1800" dirty="0"/>
              <a:t>Plans</a:t>
            </a:r>
          </a:p>
          <a:p>
            <a:pPr lvl="2" algn="just"/>
            <a:r>
              <a:rPr lang="en-US" sz="1800" dirty="0"/>
              <a:t>Specs</a:t>
            </a:r>
          </a:p>
          <a:p>
            <a:pPr lvl="2" algn="just"/>
            <a:r>
              <a:rPr lang="en-US" sz="1800" dirty="0"/>
              <a:t>Addendums</a:t>
            </a:r>
          </a:p>
          <a:p>
            <a:pPr lvl="2" algn="just"/>
            <a:r>
              <a:rPr lang="en-US" sz="1800" dirty="0"/>
              <a:t>Geotechnical Data Report</a:t>
            </a:r>
          </a:p>
        </p:txBody>
      </p:sp>
      <p:sp>
        <p:nvSpPr>
          <p:cNvPr id="7" name="Subtitle 6"/>
          <p:cNvSpPr>
            <a:spLocks noGrp="1"/>
          </p:cNvSpPr>
          <p:nvPr>
            <p:ph type="subTitle" idx="13"/>
          </p:nvPr>
        </p:nvSpPr>
        <p:spPr/>
        <p:txBody>
          <a:bodyPr>
            <a:normAutofit lnSpcReduction="10000"/>
          </a:bodyPr>
          <a:lstStyle/>
          <a:p>
            <a:r>
              <a:rPr lang="en-US" dirty="0">
                <a:solidFill>
                  <a:schemeClr val="tx1"/>
                </a:solidFill>
              </a:rPr>
              <a:t> </a:t>
            </a:r>
          </a:p>
        </p:txBody>
      </p:sp>
      <p:cxnSp>
        <p:nvCxnSpPr>
          <p:cNvPr id="10" name="Straight Connector 9"/>
          <p:cNvCxnSpPr/>
          <p:nvPr/>
        </p:nvCxnSpPr>
        <p:spPr>
          <a:xfrm>
            <a:off x="5307486" y="1704975"/>
            <a:ext cx="8435" cy="3641940"/>
          </a:xfrm>
          <a:prstGeom prst="line">
            <a:avLst/>
          </a:prstGeom>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4657102" y="3519588"/>
            <a:ext cx="623887" cy="17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915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09600" y="1531083"/>
            <a:ext cx="10972800" cy="4465679"/>
          </a:xfrm>
        </p:spPr>
        <p:txBody>
          <a:bodyPr/>
          <a:lstStyle/>
          <a:p>
            <a:pPr algn="just"/>
            <a:r>
              <a:rPr lang="en-US" sz="2400" dirty="0"/>
              <a:t>Payroll records are subject to review</a:t>
            </a:r>
          </a:p>
          <a:p>
            <a:pPr algn="just"/>
            <a:r>
              <a:rPr lang="en-US" sz="2400" dirty="0"/>
              <a:t>Contractors to utilize LCP Tracker </a:t>
            </a:r>
          </a:p>
          <a:p>
            <a:pPr algn="just"/>
            <a:r>
              <a:rPr lang="en-US" sz="2400" dirty="0"/>
              <a:t>Certified payroll to be submitted on weekly basis</a:t>
            </a:r>
          </a:p>
          <a:p>
            <a:pPr algn="just"/>
            <a:r>
              <a:rPr lang="en-US" sz="2400" dirty="0"/>
              <a:t>Contractors are responsible for sub-contractor payroll </a:t>
            </a:r>
          </a:p>
          <a:p>
            <a:pPr algn="just"/>
            <a:r>
              <a:rPr lang="en-US" sz="2400" dirty="0"/>
              <a:t>Late payrolls delay contractor payments from SAWS</a:t>
            </a:r>
          </a:p>
          <a:p>
            <a:pPr algn="just"/>
            <a:r>
              <a:rPr lang="en-US" sz="2400" dirty="0"/>
              <a:t>Wage decisions are included within the specifications</a:t>
            </a:r>
          </a:p>
          <a:p>
            <a:pPr algn="just"/>
            <a:r>
              <a:rPr lang="en-US" sz="2400" dirty="0"/>
              <a:t>Site visits by SAWS staff or TWDB are random and unannounced</a:t>
            </a:r>
          </a:p>
          <a:p>
            <a:pPr algn="just"/>
            <a:r>
              <a:rPr lang="en-US" sz="2400" dirty="0"/>
              <a:t>Interviews will be conducted and will be private &amp; confidential</a:t>
            </a:r>
          </a:p>
          <a:p>
            <a:pPr algn="just"/>
            <a:r>
              <a:rPr lang="en-US" sz="2400" dirty="0"/>
              <a:t>All apprenticeship programs will need to be approved by Department of Labor prior to starting</a:t>
            </a:r>
          </a:p>
          <a:p>
            <a:endParaRPr lang="en-US" dirty="0"/>
          </a:p>
        </p:txBody>
      </p:sp>
      <p:sp>
        <p:nvSpPr>
          <p:cNvPr id="7" name="Subtitle 6"/>
          <p:cNvSpPr>
            <a:spLocks noGrp="1"/>
          </p:cNvSpPr>
          <p:nvPr>
            <p:ph type="subTitle" idx="13"/>
          </p:nvPr>
        </p:nvSpPr>
        <p:spPr/>
        <p:txBody>
          <a:bodyPr>
            <a:normAutofit lnSpcReduction="10000"/>
          </a:bodyPr>
          <a:lstStyle/>
          <a:p>
            <a:r>
              <a:rPr lang="en-US" dirty="0"/>
              <a:t>Prevailing Wage Rate and Labor Standards – Section 2.10 of the General Conditions</a:t>
            </a:r>
          </a:p>
          <a:p>
            <a:endParaRPr lang="en-US" dirty="0"/>
          </a:p>
        </p:txBody>
      </p:sp>
    </p:spTree>
    <p:extLst>
      <p:ext uri="{BB962C8B-B14F-4D97-AF65-F5344CB8AC3E}">
        <p14:creationId xmlns:p14="http://schemas.microsoft.com/office/powerpoint/2010/main" val="233502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84415" y="1585173"/>
            <a:ext cx="10972800" cy="4345924"/>
          </a:xfrm>
        </p:spPr>
        <p:txBody>
          <a:bodyPr/>
          <a:lstStyle/>
          <a:p>
            <a:pPr algn="just"/>
            <a:r>
              <a:rPr lang="en-US" dirty="0"/>
              <a:t>Insurance requirements are found in Section 5.7 of the GCs</a:t>
            </a:r>
          </a:p>
          <a:p>
            <a:pPr lvl="1" algn="just"/>
            <a:r>
              <a:rPr lang="en-US" dirty="0"/>
              <a:t>Installation Floater in lieu of Builder’s Risk</a:t>
            </a:r>
          </a:p>
          <a:p>
            <a:pPr algn="just"/>
            <a:r>
              <a:rPr lang="en-US" dirty="0"/>
              <a:t>Will ask for insurance prior to Board award to expedite execution of the contract</a:t>
            </a:r>
          </a:p>
          <a:p>
            <a:pPr lvl="1" algn="just"/>
            <a:r>
              <a:rPr lang="en-US" dirty="0"/>
              <a:t>Any deficiencies must be corrected</a:t>
            </a:r>
          </a:p>
          <a:p>
            <a:pPr algn="just"/>
            <a:r>
              <a:rPr lang="en-US" dirty="0"/>
              <a:t>Compliant prior to executing the contract</a:t>
            </a:r>
          </a:p>
          <a:p>
            <a:pPr lvl="1" algn="just"/>
            <a:r>
              <a:rPr lang="en-US" dirty="0"/>
              <a:t>Contractor must maintain insurance coverage during the term of  this Project</a:t>
            </a:r>
          </a:p>
          <a:p>
            <a:pPr algn="just"/>
            <a:endParaRPr lang="en-US" dirty="0"/>
          </a:p>
        </p:txBody>
      </p:sp>
      <p:sp>
        <p:nvSpPr>
          <p:cNvPr id="4" name="Subtitle 6"/>
          <p:cNvSpPr>
            <a:spLocks noGrp="1"/>
          </p:cNvSpPr>
          <p:nvPr>
            <p:ph type="subTitle" idx="13"/>
          </p:nvPr>
        </p:nvSpPr>
        <p:spPr>
          <a:xfrm>
            <a:off x="745064" y="926903"/>
            <a:ext cx="11385453" cy="445459"/>
          </a:xfrm>
        </p:spPr>
        <p:txBody>
          <a:bodyPr>
            <a:normAutofit lnSpcReduction="10000"/>
          </a:bodyPr>
          <a:lstStyle/>
          <a:p>
            <a:r>
              <a:rPr lang="en-US" dirty="0"/>
              <a:t>Supplemental Conditions</a:t>
            </a:r>
          </a:p>
          <a:p>
            <a:endParaRPr lang="en-US" dirty="0"/>
          </a:p>
        </p:txBody>
      </p:sp>
    </p:spTree>
    <p:extLst>
      <p:ext uri="{BB962C8B-B14F-4D97-AF65-F5344CB8AC3E}">
        <p14:creationId xmlns:p14="http://schemas.microsoft.com/office/powerpoint/2010/main" val="223194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09600" y="1531083"/>
            <a:ext cx="10972800" cy="4465679"/>
          </a:xfrm>
        </p:spPr>
        <p:txBody>
          <a:bodyPr/>
          <a:lstStyle/>
          <a:p>
            <a:pPr algn="just"/>
            <a:r>
              <a:rPr lang="en-US" dirty="0"/>
              <a:t>This project will receive funds from the Texas Water Development Board, which is a low cost loan to SAWS and has no bearing on monthly payments to the Contractor. </a:t>
            </a:r>
          </a:p>
          <a:p>
            <a:pPr algn="just"/>
            <a:r>
              <a:rPr lang="en-US" dirty="0"/>
              <a:t>TWDB must authorize approval to issue the Notice to Proceed, as well as to Release Retainage. </a:t>
            </a:r>
          </a:p>
          <a:p>
            <a:pPr algn="just"/>
            <a:r>
              <a:rPr lang="en-US" dirty="0"/>
              <a:t>TWDB Supplemental Conditions – Please review and become familiar with all the TWDB specific requirements within the conditions prior to submitting a bid for this project.</a:t>
            </a:r>
          </a:p>
        </p:txBody>
      </p:sp>
      <p:sp>
        <p:nvSpPr>
          <p:cNvPr id="7" name="Subtitle 6"/>
          <p:cNvSpPr>
            <a:spLocks noGrp="1"/>
          </p:cNvSpPr>
          <p:nvPr>
            <p:ph type="subTitle" idx="13"/>
          </p:nvPr>
        </p:nvSpPr>
        <p:spPr/>
        <p:txBody>
          <a:bodyPr>
            <a:normAutofit lnSpcReduction="10000"/>
          </a:bodyPr>
          <a:lstStyle/>
          <a:p>
            <a:r>
              <a:rPr lang="en-US" dirty="0"/>
              <a:t>TWDB Project</a:t>
            </a:r>
          </a:p>
          <a:p>
            <a:endParaRPr lang="en-US" dirty="0"/>
          </a:p>
        </p:txBody>
      </p:sp>
    </p:spTree>
    <p:extLst>
      <p:ext uri="{BB962C8B-B14F-4D97-AF65-F5344CB8AC3E}">
        <p14:creationId xmlns:p14="http://schemas.microsoft.com/office/powerpoint/2010/main" val="311433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a:xfrm>
            <a:off x="476249" y="1362913"/>
            <a:ext cx="11287125" cy="4517382"/>
          </a:xfrm>
        </p:spPr>
        <p:txBody>
          <a:bodyPr/>
          <a:lstStyle/>
          <a:p>
            <a:pPr algn="just"/>
            <a:r>
              <a:rPr lang="en-US" sz="2800" dirty="0"/>
              <a:t>American Iron &amp; Steel Requirements apply to this project.</a:t>
            </a:r>
          </a:p>
          <a:p>
            <a:pPr lvl="1" algn="just"/>
            <a:r>
              <a:rPr lang="en-US" dirty="0"/>
              <a:t>Construction materials made of iron or steel must be made in the U.S.A.</a:t>
            </a:r>
          </a:p>
          <a:p>
            <a:pPr lvl="1" algn="just"/>
            <a:r>
              <a:rPr lang="en-US" dirty="0"/>
              <a:t>De </a:t>
            </a:r>
            <a:r>
              <a:rPr lang="en-US" dirty="0" err="1"/>
              <a:t>minimus</a:t>
            </a:r>
            <a:r>
              <a:rPr lang="en-US" dirty="0"/>
              <a:t> log form required</a:t>
            </a:r>
          </a:p>
          <a:p>
            <a:pPr lvl="1" algn="just"/>
            <a:r>
              <a:rPr lang="en-US" dirty="0"/>
              <a:t>Materials certifications form required (with backup)</a:t>
            </a:r>
          </a:p>
          <a:p>
            <a:pPr lvl="1" algn="just"/>
            <a:r>
              <a:rPr lang="en-US" dirty="0"/>
              <a:t>Monthly Compliance Reports required with invoice</a:t>
            </a:r>
          </a:p>
          <a:p>
            <a:pPr lvl="1" algn="just"/>
            <a:r>
              <a:rPr lang="en-US" dirty="0"/>
              <a:t>TWDB Inspections (random and unannounced)</a:t>
            </a:r>
          </a:p>
          <a:p>
            <a:pPr algn="just"/>
            <a:r>
              <a:rPr lang="en-US" sz="2800" dirty="0"/>
              <a:t>Reference the American Iron &amp; Steel Guidance Manual (TWDB-1106) in the specifications, which includes all of the necessary forms.</a:t>
            </a:r>
          </a:p>
        </p:txBody>
      </p:sp>
      <p:sp>
        <p:nvSpPr>
          <p:cNvPr id="4" name="Subtitle 3"/>
          <p:cNvSpPr>
            <a:spLocks noGrp="1"/>
          </p:cNvSpPr>
          <p:nvPr>
            <p:ph type="subTitle" idx="13"/>
          </p:nvPr>
        </p:nvSpPr>
        <p:spPr/>
        <p:txBody>
          <a:bodyPr>
            <a:normAutofit lnSpcReduction="10000"/>
          </a:bodyPr>
          <a:lstStyle/>
          <a:p>
            <a:r>
              <a:rPr lang="en-US" dirty="0"/>
              <a:t>TWDB Project</a:t>
            </a:r>
          </a:p>
        </p:txBody>
      </p:sp>
    </p:spTree>
    <p:extLst>
      <p:ext uri="{BB962C8B-B14F-4D97-AF65-F5344CB8AC3E}">
        <p14:creationId xmlns:p14="http://schemas.microsoft.com/office/powerpoint/2010/main" val="84195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09600" y="1498706"/>
            <a:ext cx="10972800" cy="4449324"/>
          </a:xfrm>
        </p:spPr>
        <p:txBody>
          <a:bodyPr/>
          <a:lstStyle/>
          <a:p>
            <a:pPr algn="just"/>
            <a:r>
              <a:rPr lang="en-US" sz="2400" dirty="0"/>
              <a:t>Contractor shall perform the work with its own organization on at least 40% of the total original contract price which should be indicated on the Good Faith Effort Plan.*</a:t>
            </a:r>
          </a:p>
          <a:p>
            <a:pPr marL="0" indent="0" algn="just">
              <a:buNone/>
            </a:pPr>
            <a:r>
              <a:rPr lang="en-US" sz="2400" dirty="0"/>
              <a:t> </a:t>
            </a:r>
          </a:p>
          <a:p>
            <a:pPr marL="0" indent="0" algn="just">
              <a:buNone/>
            </a:pPr>
            <a:endParaRPr lang="en-US" sz="2400" dirty="0"/>
          </a:p>
          <a:p>
            <a:pPr marL="0" indent="0" algn="just">
              <a:buNone/>
            </a:pPr>
            <a:endParaRPr lang="en-US" sz="2400" dirty="0"/>
          </a:p>
          <a:p>
            <a:pPr algn="just">
              <a:spcBef>
                <a:spcPts val="1200"/>
              </a:spcBef>
            </a:pPr>
            <a:r>
              <a:rPr lang="en-US" sz="2400" dirty="0"/>
              <a:t>Liquidated damages will be assessed at $700.00 a day for final completion extending beyond contract time.</a:t>
            </a:r>
          </a:p>
          <a:p>
            <a:endParaRPr lang="en-US" sz="2400" dirty="0"/>
          </a:p>
          <a:p>
            <a:pPr marL="0" indent="0">
              <a:buNone/>
            </a:pPr>
            <a:r>
              <a:rPr lang="en-US" sz="1800" dirty="0"/>
              <a:t> </a:t>
            </a:r>
          </a:p>
          <a:p>
            <a:pPr marL="0" indent="0" algn="just">
              <a:buNone/>
            </a:pPr>
            <a:endParaRPr lang="en-US" sz="2400" dirty="0"/>
          </a:p>
          <a:p>
            <a:pPr marL="0" indent="0" algn="just">
              <a:buNone/>
            </a:pPr>
            <a:endParaRPr lang="en-US" sz="2400" dirty="0"/>
          </a:p>
          <a:p>
            <a:pPr marL="0" indent="0" algn="just">
              <a:buNone/>
            </a:pPr>
            <a:endParaRPr lang="en-US" sz="1800" dirty="0"/>
          </a:p>
          <a:p>
            <a:pPr marL="0" indent="0" algn="ctr">
              <a:buNone/>
            </a:pPr>
            <a:r>
              <a:rPr lang="en-US" sz="1600" dirty="0"/>
              <a:t>	</a:t>
            </a:r>
          </a:p>
          <a:p>
            <a:endParaRPr lang="en-US" sz="2400" dirty="0"/>
          </a:p>
        </p:txBody>
      </p:sp>
      <p:sp>
        <p:nvSpPr>
          <p:cNvPr id="7" name="Subtitle 6"/>
          <p:cNvSpPr>
            <a:spLocks noGrp="1"/>
          </p:cNvSpPr>
          <p:nvPr>
            <p:ph type="subTitle" idx="13"/>
          </p:nvPr>
        </p:nvSpPr>
        <p:spPr>
          <a:xfrm>
            <a:off x="745064" y="909970"/>
            <a:ext cx="11385453" cy="445459"/>
          </a:xfrm>
        </p:spPr>
        <p:txBody>
          <a:bodyPr>
            <a:normAutofit lnSpcReduction="10000"/>
          </a:bodyPr>
          <a:lstStyle/>
          <a:p>
            <a:r>
              <a:rPr lang="en-US" dirty="0"/>
              <a:t>Supplemental Conditions  </a:t>
            </a:r>
          </a:p>
          <a:p>
            <a:endParaRPr lang="en-US" dirty="0"/>
          </a:p>
        </p:txBody>
      </p:sp>
      <p:pic>
        <p:nvPicPr>
          <p:cNvPr id="8" name="Picture 7"/>
          <p:cNvPicPr>
            <a:picLocks noChangeAspect="1"/>
          </p:cNvPicPr>
          <p:nvPr/>
        </p:nvPicPr>
        <p:blipFill>
          <a:blip r:embed="rId2"/>
          <a:stretch>
            <a:fillRect/>
          </a:stretch>
        </p:blipFill>
        <p:spPr>
          <a:xfrm>
            <a:off x="1617745" y="2630753"/>
            <a:ext cx="8619605" cy="1227198"/>
          </a:xfrm>
          <a:prstGeom prst="rect">
            <a:avLst/>
          </a:prstGeom>
        </p:spPr>
      </p:pic>
    </p:spTree>
    <p:extLst>
      <p:ext uri="{BB962C8B-B14F-4D97-AF65-F5344CB8AC3E}">
        <p14:creationId xmlns:p14="http://schemas.microsoft.com/office/powerpoint/2010/main" val="2909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 Packet Preparation </a:t>
            </a:r>
            <a:r>
              <a:rPr lang="en-US" sz="3600" i="1" dirty="0"/>
              <a:t> </a:t>
            </a:r>
          </a:p>
        </p:txBody>
      </p:sp>
      <p:sp>
        <p:nvSpPr>
          <p:cNvPr id="3" name="Content Placeholder 2"/>
          <p:cNvSpPr>
            <a:spLocks noGrp="1"/>
          </p:cNvSpPr>
          <p:nvPr>
            <p:ph idx="1"/>
          </p:nvPr>
        </p:nvSpPr>
        <p:spPr>
          <a:xfrm>
            <a:off x="291099" y="919716"/>
            <a:ext cx="11900901" cy="5018567"/>
          </a:xfrm>
        </p:spPr>
        <p:txBody>
          <a:bodyPr/>
          <a:lstStyle/>
          <a:p>
            <a:pPr algn="just"/>
            <a:r>
              <a:rPr lang="en-US" sz="2400" dirty="0"/>
              <a:t>Utilize Bid Packet Checklist within the specifications</a:t>
            </a:r>
          </a:p>
          <a:p>
            <a:pPr algn="just"/>
            <a:r>
              <a:rPr lang="en-US" sz="2400" dirty="0"/>
              <a:t>Only limited items are required with the </a:t>
            </a:r>
            <a:r>
              <a:rPr lang="en-US" sz="2400" u="sng" dirty="0"/>
              <a:t>initial</a:t>
            </a:r>
            <a:r>
              <a:rPr lang="en-US" sz="2400" dirty="0"/>
              <a:t> bid packet</a:t>
            </a:r>
          </a:p>
          <a:p>
            <a:pPr algn="just"/>
            <a:r>
              <a:rPr lang="en-US" sz="2400" dirty="0"/>
              <a:t>Apparent low bidder must submit additional information within 24 hours of the bid opening to include:</a:t>
            </a:r>
          </a:p>
          <a:p>
            <a:pPr lvl="1" algn="just"/>
            <a:r>
              <a:rPr lang="en-US" sz="2400" dirty="0"/>
              <a:t>Conflict of Interest Questionnaire</a:t>
            </a:r>
          </a:p>
          <a:p>
            <a:pPr lvl="1" algn="just"/>
            <a:r>
              <a:rPr lang="en-US" sz="2400" dirty="0"/>
              <a:t>Proof of Insurability (Letter from Insurer or Sample Certificate of Insurance)</a:t>
            </a:r>
          </a:p>
          <a:p>
            <a:pPr lvl="1" algn="just"/>
            <a:r>
              <a:rPr lang="en-US" sz="2400" dirty="0"/>
              <a:t>Company information packet</a:t>
            </a:r>
          </a:p>
          <a:p>
            <a:pPr lvl="1" algn="just"/>
            <a:r>
              <a:rPr lang="en-US" sz="2400" dirty="0"/>
              <a:t>Statement regarding ability to complete the project</a:t>
            </a:r>
          </a:p>
          <a:p>
            <a:pPr lvl="1" algn="just"/>
            <a:r>
              <a:rPr lang="en-US" sz="2400" dirty="0"/>
              <a:t>W-9</a:t>
            </a:r>
          </a:p>
          <a:p>
            <a:pPr lvl="1" algn="just"/>
            <a:r>
              <a:rPr lang="en-US" sz="2400" dirty="0"/>
              <a:t>Detailed Baseline Schedule using October 1, 2021</a:t>
            </a:r>
          </a:p>
          <a:p>
            <a:pPr lvl="1" algn="just"/>
            <a:r>
              <a:rPr lang="en-US" sz="2400"/>
              <a:t>All five </a:t>
            </a:r>
            <a:r>
              <a:rPr lang="en-US" sz="2400" dirty="0"/>
              <a:t>(5) Statement of Bidder's Experience (SBE) forms  </a:t>
            </a:r>
          </a:p>
          <a:p>
            <a:pPr marL="0" indent="0">
              <a:buNone/>
            </a:pPr>
            <a:endParaRPr lang="en-US" dirty="0"/>
          </a:p>
        </p:txBody>
      </p:sp>
    </p:spTree>
    <p:extLst>
      <p:ext uri="{BB962C8B-B14F-4D97-AF65-F5344CB8AC3E}">
        <p14:creationId xmlns:p14="http://schemas.microsoft.com/office/powerpoint/2010/main" val="12404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Bid Packet Preparation (cont.)</a:t>
            </a:r>
          </a:p>
        </p:txBody>
      </p:sp>
      <p:sp>
        <p:nvSpPr>
          <p:cNvPr id="5" name="Content Placeholder 4"/>
          <p:cNvSpPr>
            <a:spLocks noGrp="1"/>
          </p:cNvSpPr>
          <p:nvPr>
            <p:ph idx="1"/>
          </p:nvPr>
        </p:nvSpPr>
        <p:spPr/>
        <p:txBody>
          <a:bodyPr/>
          <a:lstStyle/>
          <a:p>
            <a:pPr algn="just"/>
            <a:r>
              <a:rPr lang="en-US" sz="2800" dirty="0"/>
              <a:t>Also, within 24 hours, the following will be required since this is a TWDB funded project:</a:t>
            </a:r>
          </a:p>
          <a:p>
            <a:pPr lvl="2" algn="just">
              <a:buFont typeface="Wingdings" panose="05000000000000000000" pitchFamily="2" charset="2"/>
              <a:buChar char="§"/>
            </a:pPr>
            <a:r>
              <a:rPr lang="en-US" dirty="0"/>
              <a:t>WRD-255, Bidders Certification Form</a:t>
            </a:r>
          </a:p>
          <a:p>
            <a:pPr lvl="2" algn="just">
              <a:buFont typeface="Wingdings" panose="05000000000000000000" pitchFamily="2" charset="2"/>
              <a:buChar char="§"/>
            </a:pPr>
            <a:r>
              <a:rPr lang="en-US" dirty="0"/>
              <a:t>TWDB-0459</a:t>
            </a:r>
          </a:p>
          <a:p>
            <a:pPr lvl="2" algn="just">
              <a:buFont typeface="Wingdings" panose="05000000000000000000" pitchFamily="2" charset="2"/>
              <a:buChar char="§"/>
            </a:pPr>
            <a:r>
              <a:rPr lang="en-US" dirty="0"/>
              <a:t>SRF-404</a:t>
            </a:r>
          </a:p>
          <a:p>
            <a:pPr lvl="2" algn="just">
              <a:buFont typeface="Wingdings" panose="05000000000000000000" pitchFamily="2" charset="2"/>
              <a:buChar char="§"/>
            </a:pPr>
            <a:r>
              <a:rPr lang="en-US" dirty="0"/>
              <a:t>TWDB-0216</a:t>
            </a:r>
          </a:p>
          <a:p>
            <a:pPr lvl="2" algn="just">
              <a:buFont typeface="Wingdings" panose="05000000000000000000" pitchFamily="2" charset="2"/>
              <a:buChar char="§"/>
            </a:pPr>
            <a:r>
              <a:rPr lang="en-US" dirty="0"/>
              <a:t>TWDB-0217</a:t>
            </a:r>
          </a:p>
          <a:p>
            <a:pPr lvl="2" algn="just">
              <a:buFont typeface="Wingdings" panose="05000000000000000000" pitchFamily="2" charset="2"/>
              <a:buChar char="§"/>
            </a:pPr>
            <a:r>
              <a:rPr lang="en-US" dirty="0"/>
              <a:t>TWDB-0373</a:t>
            </a:r>
          </a:p>
          <a:p>
            <a:pPr lvl="1" algn="just"/>
            <a:r>
              <a:rPr lang="en-US" sz="2400" dirty="0"/>
              <a:t>Also note, that TWDB Forms ED 103 &amp; 104 will be required with signing of the construction contract ahead of Board award</a:t>
            </a:r>
          </a:p>
        </p:txBody>
      </p:sp>
    </p:spTree>
    <p:extLst>
      <p:ext uri="{BB962C8B-B14F-4D97-AF65-F5344CB8AC3E}">
        <p14:creationId xmlns:p14="http://schemas.microsoft.com/office/powerpoint/2010/main" val="244412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Bid Packet Preparation</a:t>
            </a:r>
          </a:p>
        </p:txBody>
      </p:sp>
      <p:sp>
        <p:nvSpPr>
          <p:cNvPr id="5" name="Content Placeholder 4"/>
          <p:cNvSpPr>
            <a:spLocks noGrp="1"/>
          </p:cNvSpPr>
          <p:nvPr>
            <p:ph idx="1"/>
          </p:nvPr>
        </p:nvSpPr>
        <p:spPr>
          <a:xfrm>
            <a:off x="609599" y="1337733"/>
            <a:ext cx="10972800" cy="4623589"/>
          </a:xfrm>
        </p:spPr>
        <p:txBody>
          <a:bodyPr/>
          <a:lstStyle/>
          <a:p>
            <a:pPr algn="just"/>
            <a:r>
              <a:rPr lang="en-US" sz="2800" u="sng" dirty="0"/>
              <a:t>Double check</a:t>
            </a:r>
            <a:r>
              <a:rPr lang="en-US" sz="2800" dirty="0"/>
              <a:t> all mathematical calculations and verify all extensions</a:t>
            </a:r>
          </a:p>
          <a:p>
            <a:pPr algn="just"/>
            <a:r>
              <a:rPr lang="en-US" sz="2800" dirty="0"/>
              <a:t>Ensure Mobilization/Demobilization does not exceed percentage</a:t>
            </a:r>
          </a:p>
          <a:p>
            <a:pPr lvl="1" algn="just"/>
            <a:r>
              <a:rPr lang="en-US" sz="2400" dirty="0"/>
              <a:t>For Bid Line Items 1-4 only</a:t>
            </a:r>
          </a:p>
          <a:p>
            <a:pPr algn="just"/>
            <a:r>
              <a:rPr lang="en-US" sz="2800" dirty="0"/>
              <a:t>Addendums are acknowledged on the Bid Proposals</a:t>
            </a:r>
          </a:p>
          <a:p>
            <a:pPr lvl="1" algn="just"/>
            <a:r>
              <a:rPr lang="en-US" sz="2400" dirty="0"/>
              <a:t>Check our website regularly for addendum postings </a:t>
            </a:r>
          </a:p>
          <a:p>
            <a:pPr lvl="1" algn="just"/>
            <a:r>
              <a:rPr lang="en-US" sz="2400" dirty="0"/>
              <a:t>It is possible to have multiple addendums during the time frame in addition to the scheduled final addendum</a:t>
            </a:r>
          </a:p>
          <a:p>
            <a:pPr lvl="1" algn="just"/>
            <a:endParaRPr lang="en-US" sz="2400" dirty="0"/>
          </a:p>
        </p:txBody>
      </p:sp>
    </p:spTree>
    <p:extLst>
      <p:ext uri="{BB962C8B-B14F-4D97-AF65-F5344CB8AC3E}">
        <p14:creationId xmlns:p14="http://schemas.microsoft.com/office/powerpoint/2010/main" val="233092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Bid Packet Preparation</a:t>
            </a:r>
          </a:p>
        </p:txBody>
      </p:sp>
      <p:sp>
        <p:nvSpPr>
          <p:cNvPr id="2" name="Content Placeholder 1"/>
          <p:cNvSpPr>
            <a:spLocks noGrp="1"/>
          </p:cNvSpPr>
          <p:nvPr>
            <p:ph idx="1"/>
          </p:nvPr>
        </p:nvSpPr>
        <p:spPr>
          <a:xfrm>
            <a:off x="-95251" y="835541"/>
            <a:ext cx="11991976" cy="4812783"/>
          </a:xfrm>
        </p:spPr>
        <p:txBody>
          <a:bodyPr/>
          <a:lstStyle/>
          <a:p>
            <a:r>
              <a:rPr lang="en-US" sz="2800" dirty="0"/>
              <a:t> </a:t>
            </a:r>
            <a:r>
              <a:rPr lang="en-US" dirty="0"/>
              <a:t>Statement of Bidder's Experience Form</a:t>
            </a:r>
          </a:p>
          <a:p>
            <a:pPr lvl="1" algn="just">
              <a:lnSpc>
                <a:spcPct val="150000"/>
              </a:lnSpc>
            </a:pPr>
            <a:r>
              <a:rPr lang="en-US" sz="3200" dirty="0"/>
              <a:t>Thoroughly complete Statement of Bidder’s Experience form</a:t>
            </a:r>
          </a:p>
          <a:p>
            <a:pPr lvl="1" algn="just">
              <a:spcBef>
                <a:spcPts val="0"/>
              </a:spcBef>
            </a:pPr>
            <a:r>
              <a:rPr lang="en-US" sz="3200" dirty="0"/>
              <a:t>All projects should meet the requirements (each check box) identified on the form for each project </a:t>
            </a:r>
          </a:p>
          <a:p>
            <a:pPr lvl="1" algn="just">
              <a:spcBef>
                <a:spcPts val="0"/>
              </a:spcBef>
            </a:pPr>
            <a:r>
              <a:rPr lang="en-US" sz="3200" dirty="0"/>
              <a:t>References should be provided by the project Owner</a:t>
            </a:r>
          </a:p>
          <a:p>
            <a:pPr lvl="1" algn="just">
              <a:spcBef>
                <a:spcPts val="0"/>
              </a:spcBef>
            </a:pPr>
            <a:r>
              <a:rPr lang="en-US" sz="3200" dirty="0"/>
              <a:t>Contact information should be verified prior to submitting  </a:t>
            </a:r>
          </a:p>
          <a:p>
            <a:pPr lvl="1" algn="just">
              <a:spcBef>
                <a:spcPts val="0"/>
              </a:spcBef>
            </a:pPr>
            <a:r>
              <a:rPr lang="en-US" sz="3200" dirty="0"/>
              <a:t>A-1 to A-5 performed by Bidder</a:t>
            </a:r>
          </a:p>
          <a:p>
            <a:pPr marL="457200" lvl="1" indent="0" algn="just">
              <a:lnSpc>
                <a:spcPct val="150000"/>
              </a:lnSpc>
              <a:buNone/>
            </a:pPr>
            <a:endParaRPr lang="en-US" dirty="0"/>
          </a:p>
        </p:txBody>
      </p:sp>
    </p:spTree>
    <p:extLst>
      <p:ext uri="{BB962C8B-B14F-4D97-AF65-F5344CB8AC3E}">
        <p14:creationId xmlns:p14="http://schemas.microsoft.com/office/powerpoint/2010/main" val="293748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Oral Statements</a:t>
            </a:r>
          </a:p>
        </p:txBody>
      </p:sp>
      <p:sp>
        <p:nvSpPr>
          <p:cNvPr id="5" name="Content Placeholder 4"/>
          <p:cNvSpPr>
            <a:spLocks noGrp="1"/>
          </p:cNvSpPr>
          <p:nvPr>
            <p:ph idx="1"/>
          </p:nvPr>
        </p:nvSpPr>
        <p:spPr>
          <a:xfrm>
            <a:off x="609600" y="1447800"/>
            <a:ext cx="10848975" cy="4513522"/>
          </a:xfrm>
        </p:spPr>
        <p:txBody>
          <a:bodyPr/>
          <a:lstStyle/>
          <a:p>
            <a:pPr marL="0" indent="0" algn="just">
              <a:buNone/>
            </a:pPr>
            <a:r>
              <a:rPr lang="en-US" sz="4000" dirty="0"/>
              <a:t>Oral statements or discussion during the pre-bid meeting today will not be binding, nor will it change or affect the terms or conditions within the Plans and Specifications of this Project. Changes, if any, will be addressed in writing only via an Addendum.</a:t>
            </a:r>
          </a:p>
          <a:p>
            <a:endParaRPr lang="en-US" sz="4000" dirty="0"/>
          </a:p>
        </p:txBody>
      </p:sp>
    </p:spTree>
    <p:extLst>
      <p:ext uri="{BB962C8B-B14F-4D97-AF65-F5344CB8AC3E}">
        <p14:creationId xmlns:p14="http://schemas.microsoft.com/office/powerpoint/2010/main" val="345501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0251"/>
            <a:ext cx="11389896" cy="675204"/>
          </a:xfrm>
        </p:spPr>
        <p:txBody>
          <a:bodyPr/>
          <a:lstStyle/>
          <a:p>
            <a:r>
              <a:rPr lang="en-US" dirty="0"/>
              <a:t>IFB Schedule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3313929"/>
              </p:ext>
            </p:extLst>
          </p:nvPr>
        </p:nvGraphicFramePr>
        <p:xfrm>
          <a:off x="192504" y="1065455"/>
          <a:ext cx="11806992" cy="4700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637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7"/>
            <a:ext cx="11389896" cy="1277937"/>
          </a:xfrm>
        </p:spPr>
        <p:txBody>
          <a:bodyPr/>
          <a:lstStyle/>
          <a:p>
            <a:r>
              <a:rPr lang="en-US" dirty="0"/>
              <a:t>Bid Opening </a:t>
            </a:r>
            <a:br>
              <a:rPr lang="en-US" dirty="0"/>
            </a:br>
            <a:r>
              <a:rPr lang="en-US" sz="3000" dirty="0">
                <a:solidFill>
                  <a:schemeClr val="tx2">
                    <a:lumMod val="60000"/>
                    <a:lumOff val="40000"/>
                  </a:schemeClr>
                </a:solidFill>
              </a:rPr>
              <a:t>August 6, 2021 @ 2:00 PM</a:t>
            </a:r>
            <a:br>
              <a:rPr lang="en-US" dirty="0"/>
            </a:br>
            <a:br>
              <a:rPr lang="en-US" dirty="0"/>
            </a:br>
            <a:endParaRPr lang="en-US" dirty="0"/>
          </a:p>
        </p:txBody>
      </p:sp>
      <p:sp>
        <p:nvSpPr>
          <p:cNvPr id="3" name="Content Placeholder 2"/>
          <p:cNvSpPr>
            <a:spLocks noGrp="1"/>
          </p:cNvSpPr>
          <p:nvPr>
            <p:ph idx="1"/>
          </p:nvPr>
        </p:nvSpPr>
        <p:spPr>
          <a:xfrm>
            <a:off x="401052" y="1395474"/>
            <a:ext cx="11389896" cy="4738626"/>
          </a:xfrm>
        </p:spPr>
        <p:txBody>
          <a:bodyPr/>
          <a:lstStyle/>
          <a:p>
            <a:pPr algn="just">
              <a:spcBef>
                <a:spcPts val="0"/>
              </a:spcBef>
            </a:pPr>
            <a:r>
              <a:rPr lang="en-US" sz="2500" dirty="0"/>
              <a:t>Bids opening will be held via WebEx, link found on SAWS website</a:t>
            </a:r>
          </a:p>
          <a:p>
            <a:pPr algn="just">
              <a:spcBef>
                <a:spcPts val="0"/>
              </a:spcBef>
            </a:pPr>
            <a:r>
              <a:rPr lang="en-US" sz="2500" dirty="0"/>
              <a:t>Bids will be received either electronically or hard copy sealed bids</a:t>
            </a:r>
          </a:p>
          <a:p>
            <a:pPr algn="just"/>
            <a:r>
              <a:rPr lang="en-US" sz="2500" dirty="0"/>
              <a:t>SAWS encourages electronic bids via the secure SAWS FTP site.</a:t>
            </a:r>
          </a:p>
          <a:p>
            <a:pPr lvl="1" algn="just"/>
            <a:r>
              <a:rPr lang="en-US" sz="2500" u="sng" dirty="0"/>
              <a:t>Request to submit the bid electronically through SAWS FTP site must be submitted </a:t>
            </a:r>
            <a:r>
              <a:rPr lang="en-US" sz="2500" b="1" u="sng" dirty="0"/>
              <a:t>no later than 2:00pm on August 5, 2021.</a:t>
            </a:r>
          </a:p>
          <a:p>
            <a:pPr algn="just"/>
            <a:r>
              <a:rPr lang="en-US" sz="2500" dirty="0"/>
              <a:t>Or, Sealed bids will be received by Contract Administration, 2800 U.S. Hwy 281 North, Tower II, Customer Service Building, via a drop box located on the left wall when walking through the first set of double glass doors of the main Tower II entry on the north side of the building.</a:t>
            </a:r>
          </a:p>
          <a:p>
            <a:pPr lvl="1" algn="just"/>
            <a:r>
              <a:rPr lang="en-US" sz="2500" dirty="0"/>
              <a:t>If delivering in person to SAWS, Bidders should allow for sufficient travel time</a:t>
            </a:r>
          </a:p>
          <a:p>
            <a:pPr algn="just">
              <a:spcBef>
                <a:spcPts val="0"/>
              </a:spcBef>
            </a:pPr>
            <a:r>
              <a:rPr lang="en-US" sz="2500" dirty="0"/>
              <a:t>Late bids will</a:t>
            </a:r>
            <a:r>
              <a:rPr lang="en-US" sz="2500" b="1" dirty="0"/>
              <a:t> NOT </a:t>
            </a:r>
            <a:r>
              <a:rPr lang="en-US" sz="2500" dirty="0"/>
              <a:t>be accepted and will be returned unopened.</a:t>
            </a:r>
          </a:p>
          <a:p>
            <a:pPr algn="just"/>
            <a:endParaRPr lang="en-US" sz="2800" dirty="0"/>
          </a:p>
        </p:txBody>
      </p:sp>
    </p:spTree>
    <p:extLst>
      <p:ext uri="{BB962C8B-B14F-4D97-AF65-F5344CB8AC3E}">
        <p14:creationId xmlns:p14="http://schemas.microsoft.com/office/powerpoint/2010/main" val="2757902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CA186F-D43B-4C15-ADFA-BD4CB174E66A}"/>
              </a:ext>
            </a:extLst>
          </p:cNvPr>
          <p:cNvSpPr>
            <a:spLocks noGrp="1"/>
          </p:cNvSpPr>
          <p:nvPr>
            <p:ph type="title"/>
          </p:nvPr>
        </p:nvSpPr>
        <p:spPr>
          <a:xfrm>
            <a:off x="609600" y="274638"/>
            <a:ext cx="11390313" cy="674687"/>
          </a:xfrm>
        </p:spPr>
        <p:txBody>
          <a:bodyPr>
            <a:normAutofit/>
          </a:bodyPr>
          <a:lstStyle/>
          <a:p>
            <a:pPr>
              <a:lnSpc>
                <a:spcPct val="90000"/>
              </a:lnSpc>
            </a:pPr>
            <a:r>
              <a:rPr lang="en-US" dirty="0"/>
              <a:t>Project Overview</a:t>
            </a:r>
            <a:endParaRPr lang="en-US"/>
          </a:p>
        </p:txBody>
      </p:sp>
      <p:pic>
        <p:nvPicPr>
          <p:cNvPr id="5" name="Picture 4" descr="A map of a building&#10;&#10;Description automatically generated">
            <a:extLst>
              <a:ext uri="{FF2B5EF4-FFF2-40B4-BE49-F238E27FC236}">
                <a16:creationId xmlns:a16="http://schemas.microsoft.com/office/drawing/2014/main" id="{6558B505-0715-4E02-9B6A-7543F0B7D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225" y="950027"/>
            <a:ext cx="7369550" cy="5011295"/>
          </a:xfrm>
          <a:prstGeom prst="rect">
            <a:avLst/>
          </a:prstGeom>
          <a:noFill/>
        </p:spPr>
      </p:pic>
      <p:sp>
        <p:nvSpPr>
          <p:cNvPr id="6" name="TextBox 5">
            <a:extLst>
              <a:ext uri="{FF2B5EF4-FFF2-40B4-BE49-F238E27FC236}">
                <a16:creationId xmlns:a16="http://schemas.microsoft.com/office/drawing/2014/main" id="{2EA801EB-3523-431E-9EBB-A8C45FA6CD94}"/>
              </a:ext>
            </a:extLst>
          </p:cNvPr>
          <p:cNvSpPr txBox="1"/>
          <p:nvPr/>
        </p:nvSpPr>
        <p:spPr>
          <a:xfrm rot="19763648">
            <a:off x="2962516" y="1396499"/>
            <a:ext cx="629100" cy="276999"/>
          </a:xfrm>
          <a:prstGeom prst="rect">
            <a:avLst/>
          </a:prstGeom>
          <a:solidFill>
            <a:schemeClr val="bg1">
              <a:lumMod val="95000"/>
            </a:schemeClr>
          </a:solidFill>
        </p:spPr>
        <p:txBody>
          <a:bodyPr wrap="square" rtlCol="0">
            <a:spAutoFit/>
          </a:bodyPr>
          <a:lstStyle/>
          <a:p>
            <a:pPr>
              <a:buNone/>
            </a:pPr>
            <a:r>
              <a:rPr lang="en-US" sz="1200" dirty="0">
                <a:solidFill>
                  <a:schemeClr val="tx1"/>
                </a:solidFill>
              </a:rPr>
              <a:t>IH-35</a:t>
            </a:r>
          </a:p>
        </p:txBody>
      </p:sp>
      <p:sp>
        <p:nvSpPr>
          <p:cNvPr id="7" name="TextBox 6">
            <a:extLst>
              <a:ext uri="{FF2B5EF4-FFF2-40B4-BE49-F238E27FC236}">
                <a16:creationId xmlns:a16="http://schemas.microsoft.com/office/drawing/2014/main" id="{0E8570E7-ECAC-49FA-A549-C1636EFB8A92}"/>
              </a:ext>
            </a:extLst>
          </p:cNvPr>
          <p:cNvSpPr txBox="1"/>
          <p:nvPr/>
        </p:nvSpPr>
        <p:spPr>
          <a:xfrm rot="16200000">
            <a:off x="4885878" y="3506039"/>
            <a:ext cx="1467496" cy="276999"/>
          </a:xfrm>
          <a:prstGeom prst="rect">
            <a:avLst/>
          </a:prstGeom>
          <a:solidFill>
            <a:schemeClr val="bg1">
              <a:lumMod val="95000"/>
            </a:schemeClr>
          </a:solidFill>
        </p:spPr>
        <p:txBody>
          <a:bodyPr wrap="square" rtlCol="0">
            <a:spAutoFit/>
          </a:bodyPr>
          <a:lstStyle/>
          <a:p>
            <a:pPr>
              <a:buNone/>
            </a:pPr>
            <a:r>
              <a:rPr lang="en-US" sz="1200" dirty="0">
                <a:solidFill>
                  <a:schemeClr val="tx1"/>
                </a:solidFill>
              </a:rPr>
              <a:t>N </a:t>
            </a:r>
            <a:r>
              <a:rPr lang="en-US" sz="1200" dirty="0" err="1">
                <a:solidFill>
                  <a:schemeClr val="tx1"/>
                </a:solidFill>
              </a:rPr>
              <a:t>Ww</a:t>
            </a:r>
            <a:r>
              <a:rPr lang="en-US" sz="1200" dirty="0">
                <a:solidFill>
                  <a:schemeClr val="tx1"/>
                </a:solidFill>
              </a:rPr>
              <a:t> White Rd</a:t>
            </a:r>
          </a:p>
        </p:txBody>
      </p:sp>
      <p:sp>
        <p:nvSpPr>
          <p:cNvPr id="8" name="TextBox 7">
            <a:extLst>
              <a:ext uri="{FF2B5EF4-FFF2-40B4-BE49-F238E27FC236}">
                <a16:creationId xmlns:a16="http://schemas.microsoft.com/office/drawing/2014/main" id="{137DCE01-762A-46DF-8B85-2C6A94C96C2E}"/>
              </a:ext>
            </a:extLst>
          </p:cNvPr>
          <p:cNvSpPr txBox="1"/>
          <p:nvPr/>
        </p:nvSpPr>
        <p:spPr>
          <a:xfrm rot="2664032">
            <a:off x="6894268" y="2618338"/>
            <a:ext cx="489376" cy="276999"/>
          </a:xfrm>
          <a:prstGeom prst="rect">
            <a:avLst/>
          </a:prstGeom>
          <a:solidFill>
            <a:schemeClr val="bg1">
              <a:lumMod val="95000"/>
            </a:schemeClr>
          </a:solidFill>
        </p:spPr>
        <p:txBody>
          <a:bodyPr wrap="square" rtlCol="0">
            <a:spAutoFit/>
          </a:bodyPr>
          <a:lstStyle/>
          <a:p>
            <a:pPr>
              <a:buNone/>
            </a:pPr>
            <a:r>
              <a:rPr lang="en-US" sz="1200" dirty="0">
                <a:solidFill>
                  <a:schemeClr val="tx1"/>
                </a:solidFill>
              </a:rPr>
              <a:t>410</a:t>
            </a:r>
          </a:p>
        </p:txBody>
      </p:sp>
      <p:sp>
        <p:nvSpPr>
          <p:cNvPr id="9" name="TextBox 8">
            <a:extLst>
              <a:ext uri="{FF2B5EF4-FFF2-40B4-BE49-F238E27FC236}">
                <a16:creationId xmlns:a16="http://schemas.microsoft.com/office/drawing/2014/main" id="{3F350D2A-2E82-4CA9-ACAD-C16BFA7E0FC2}"/>
              </a:ext>
            </a:extLst>
          </p:cNvPr>
          <p:cNvSpPr txBox="1"/>
          <p:nvPr/>
        </p:nvSpPr>
        <p:spPr>
          <a:xfrm rot="20608256">
            <a:off x="4720697" y="5031305"/>
            <a:ext cx="651355" cy="276999"/>
          </a:xfrm>
          <a:prstGeom prst="rect">
            <a:avLst/>
          </a:prstGeom>
          <a:solidFill>
            <a:schemeClr val="bg1">
              <a:lumMod val="95000"/>
            </a:schemeClr>
          </a:solidFill>
        </p:spPr>
        <p:txBody>
          <a:bodyPr wrap="square" rtlCol="0">
            <a:spAutoFit/>
          </a:bodyPr>
          <a:lstStyle/>
          <a:p>
            <a:pPr>
              <a:buNone/>
            </a:pPr>
            <a:r>
              <a:rPr lang="en-US" sz="1200" dirty="0">
                <a:solidFill>
                  <a:schemeClr val="tx1"/>
                </a:solidFill>
              </a:rPr>
              <a:t>IH-10</a:t>
            </a:r>
          </a:p>
        </p:txBody>
      </p:sp>
    </p:spTree>
    <p:extLst>
      <p:ext uri="{BB962C8B-B14F-4D97-AF65-F5344CB8AC3E}">
        <p14:creationId xmlns:p14="http://schemas.microsoft.com/office/powerpoint/2010/main" val="3913521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324AD8E-7451-416F-910E-D6EA4462B394}"/>
              </a:ext>
            </a:extLst>
          </p:cNvPr>
          <p:cNvSpPr>
            <a:spLocks noGrp="1"/>
          </p:cNvSpPr>
          <p:nvPr>
            <p:ph type="title"/>
          </p:nvPr>
        </p:nvSpPr>
        <p:spPr>
          <a:xfrm>
            <a:off x="609599" y="274638"/>
            <a:ext cx="11389896" cy="675204"/>
          </a:xfrm>
        </p:spPr>
        <p:txBody>
          <a:bodyPr/>
          <a:lstStyle/>
          <a:p>
            <a:r>
              <a:rPr lang="en-US" dirty="0"/>
              <a:t>Project Overview</a:t>
            </a:r>
          </a:p>
        </p:txBody>
      </p:sp>
      <p:sp>
        <p:nvSpPr>
          <p:cNvPr id="5" name="Content Placeholder 4">
            <a:extLst>
              <a:ext uri="{FF2B5EF4-FFF2-40B4-BE49-F238E27FC236}">
                <a16:creationId xmlns:a16="http://schemas.microsoft.com/office/drawing/2014/main" id="{D98A4640-79A3-4BFF-994B-C0BEC43DE225}"/>
              </a:ext>
            </a:extLst>
          </p:cNvPr>
          <p:cNvSpPr txBox="1">
            <a:spLocks/>
          </p:cNvSpPr>
          <p:nvPr/>
        </p:nvSpPr>
        <p:spPr>
          <a:xfrm>
            <a:off x="238343" y="1423163"/>
            <a:ext cx="11455909" cy="418907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endParaRPr lang="en-US" sz="2400" dirty="0"/>
          </a:p>
        </p:txBody>
      </p:sp>
      <p:pic>
        <p:nvPicPr>
          <p:cNvPr id="6" name="Picture 5" descr="A close up of a map&#10;&#10;Description automatically generated">
            <a:extLst>
              <a:ext uri="{FF2B5EF4-FFF2-40B4-BE49-F238E27FC236}">
                <a16:creationId xmlns:a16="http://schemas.microsoft.com/office/drawing/2014/main" id="{D965AD96-AF23-4490-85CE-15207C208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890" y="969825"/>
            <a:ext cx="6632114" cy="5169415"/>
          </a:xfrm>
          <a:prstGeom prst="rect">
            <a:avLst/>
          </a:prstGeom>
        </p:spPr>
      </p:pic>
      <p:sp>
        <p:nvSpPr>
          <p:cNvPr id="7" name="TextBox 6">
            <a:extLst>
              <a:ext uri="{FF2B5EF4-FFF2-40B4-BE49-F238E27FC236}">
                <a16:creationId xmlns:a16="http://schemas.microsoft.com/office/drawing/2014/main" id="{6C8FC584-FE78-4D09-9D18-C9445ABD0DF7}"/>
              </a:ext>
            </a:extLst>
          </p:cNvPr>
          <p:cNvSpPr txBox="1"/>
          <p:nvPr/>
        </p:nvSpPr>
        <p:spPr>
          <a:xfrm rot="16200000">
            <a:off x="2794703" y="1637759"/>
            <a:ext cx="1564230" cy="276999"/>
          </a:xfrm>
          <a:prstGeom prst="rect">
            <a:avLst/>
          </a:prstGeom>
          <a:solidFill>
            <a:schemeClr val="bg1">
              <a:lumMod val="95000"/>
            </a:schemeClr>
          </a:solidFill>
        </p:spPr>
        <p:txBody>
          <a:bodyPr wrap="square" rtlCol="0">
            <a:spAutoFit/>
          </a:bodyPr>
          <a:lstStyle/>
          <a:p>
            <a:pPr>
              <a:buNone/>
            </a:pPr>
            <a:r>
              <a:rPr lang="en-US" sz="1200" dirty="0">
                <a:solidFill>
                  <a:schemeClr val="tx1"/>
                </a:solidFill>
              </a:rPr>
              <a:t>N W.W. White Rd</a:t>
            </a:r>
          </a:p>
        </p:txBody>
      </p:sp>
      <p:sp>
        <p:nvSpPr>
          <p:cNvPr id="9" name="TextBox 8">
            <a:extLst>
              <a:ext uri="{FF2B5EF4-FFF2-40B4-BE49-F238E27FC236}">
                <a16:creationId xmlns:a16="http://schemas.microsoft.com/office/drawing/2014/main" id="{CF631B5A-E2B8-400F-B8E7-2879A8ABAAF6}"/>
              </a:ext>
            </a:extLst>
          </p:cNvPr>
          <p:cNvSpPr txBox="1"/>
          <p:nvPr/>
        </p:nvSpPr>
        <p:spPr>
          <a:xfrm>
            <a:off x="6905802" y="2009993"/>
            <a:ext cx="1119518" cy="276999"/>
          </a:xfrm>
          <a:prstGeom prst="rect">
            <a:avLst/>
          </a:prstGeom>
          <a:solidFill>
            <a:schemeClr val="bg1">
              <a:lumMod val="95000"/>
            </a:schemeClr>
          </a:solidFill>
        </p:spPr>
        <p:txBody>
          <a:bodyPr wrap="square" rtlCol="0">
            <a:spAutoFit/>
          </a:bodyPr>
          <a:lstStyle/>
          <a:p>
            <a:pPr>
              <a:buNone/>
            </a:pPr>
            <a:r>
              <a:rPr lang="en-US" sz="1200" dirty="0">
                <a:solidFill>
                  <a:schemeClr val="tx1"/>
                </a:solidFill>
              </a:rPr>
              <a:t>Dietrich Rd</a:t>
            </a:r>
          </a:p>
        </p:txBody>
      </p:sp>
      <p:sp>
        <p:nvSpPr>
          <p:cNvPr id="10" name="TextBox 9">
            <a:extLst>
              <a:ext uri="{FF2B5EF4-FFF2-40B4-BE49-F238E27FC236}">
                <a16:creationId xmlns:a16="http://schemas.microsoft.com/office/drawing/2014/main" id="{C9A36132-7F83-4978-A6DD-0C90FB42BEFE}"/>
              </a:ext>
            </a:extLst>
          </p:cNvPr>
          <p:cNvSpPr txBox="1"/>
          <p:nvPr/>
        </p:nvSpPr>
        <p:spPr>
          <a:xfrm rot="17861644">
            <a:off x="5809766" y="1447678"/>
            <a:ext cx="1437582" cy="276999"/>
          </a:xfrm>
          <a:prstGeom prst="rect">
            <a:avLst/>
          </a:prstGeom>
          <a:solidFill>
            <a:schemeClr val="bg1">
              <a:lumMod val="95000"/>
            </a:schemeClr>
          </a:solidFill>
        </p:spPr>
        <p:txBody>
          <a:bodyPr wrap="square" rtlCol="0">
            <a:spAutoFit/>
          </a:bodyPr>
          <a:lstStyle/>
          <a:p>
            <a:pPr>
              <a:buNone/>
            </a:pPr>
            <a:r>
              <a:rPr lang="en-US" sz="1200" dirty="0">
                <a:solidFill>
                  <a:schemeClr val="tx1"/>
                </a:solidFill>
              </a:rPr>
              <a:t>Springfield Rd</a:t>
            </a:r>
          </a:p>
        </p:txBody>
      </p:sp>
    </p:spTree>
    <p:extLst>
      <p:ext uri="{BB962C8B-B14F-4D97-AF65-F5344CB8AC3E}">
        <p14:creationId xmlns:p14="http://schemas.microsoft.com/office/powerpoint/2010/main" val="1041861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7360BE-2868-48DC-8D70-B46AA36733F1}"/>
              </a:ext>
            </a:extLst>
          </p:cNvPr>
          <p:cNvSpPr>
            <a:spLocks noGrp="1"/>
          </p:cNvSpPr>
          <p:nvPr>
            <p:ph type="title"/>
          </p:nvPr>
        </p:nvSpPr>
        <p:spPr>
          <a:xfrm>
            <a:off x="609599" y="274638"/>
            <a:ext cx="11389896" cy="675204"/>
          </a:xfrm>
        </p:spPr>
        <p:txBody>
          <a:bodyPr/>
          <a:lstStyle/>
          <a:p>
            <a:r>
              <a:rPr lang="en-US" dirty="0"/>
              <a:t>Project Overview</a:t>
            </a:r>
          </a:p>
        </p:txBody>
      </p:sp>
      <p:sp>
        <p:nvSpPr>
          <p:cNvPr id="3" name="Content Placeholder 2">
            <a:extLst>
              <a:ext uri="{FF2B5EF4-FFF2-40B4-BE49-F238E27FC236}">
                <a16:creationId xmlns:a16="http://schemas.microsoft.com/office/drawing/2014/main" id="{777B4265-7181-4771-A5F1-86F28870AB5B}"/>
              </a:ext>
            </a:extLst>
          </p:cNvPr>
          <p:cNvSpPr>
            <a:spLocks noGrp="1"/>
          </p:cNvSpPr>
          <p:nvPr>
            <p:ph idx="1"/>
          </p:nvPr>
        </p:nvSpPr>
        <p:spPr>
          <a:xfrm>
            <a:off x="609600" y="950027"/>
            <a:ext cx="10972800" cy="5011295"/>
          </a:xfrm>
        </p:spPr>
        <p:txBody>
          <a:bodyPr/>
          <a:lstStyle/>
          <a:p>
            <a:r>
              <a:rPr lang="en-US" sz="2400" dirty="0"/>
              <a:t>1.5 MG AWWA D107 Composite Elevated Storage Tank</a:t>
            </a:r>
          </a:p>
          <a:p>
            <a:r>
              <a:rPr lang="en-US" sz="2400" dirty="0"/>
              <a:t>Tank piping and appurtenances</a:t>
            </a:r>
          </a:p>
          <a:p>
            <a:r>
              <a:rPr lang="en-US" sz="2400" dirty="0"/>
              <a:t>Pressure control valve</a:t>
            </a:r>
          </a:p>
          <a:p>
            <a:r>
              <a:rPr lang="en-US" sz="2400" dirty="0"/>
              <a:t>24” Yard Piping</a:t>
            </a:r>
          </a:p>
          <a:p>
            <a:r>
              <a:rPr lang="en-US" sz="2400" dirty="0"/>
              <a:t>Site improvements and grading</a:t>
            </a:r>
          </a:p>
          <a:p>
            <a:r>
              <a:rPr lang="en-US" sz="2400" dirty="0"/>
              <a:t>Concrete drainage boxes</a:t>
            </a:r>
          </a:p>
          <a:p>
            <a:r>
              <a:rPr lang="en-US" sz="2400" dirty="0"/>
              <a:t>Drain field</a:t>
            </a:r>
          </a:p>
          <a:p>
            <a:r>
              <a:rPr lang="en-US" sz="2400" dirty="0"/>
              <a:t>Concrete driveway and sidewalk</a:t>
            </a:r>
          </a:p>
          <a:p>
            <a:r>
              <a:rPr lang="en-US" sz="2400" dirty="0"/>
              <a:t>Security fencing and property fence replacement</a:t>
            </a:r>
          </a:p>
          <a:p>
            <a:r>
              <a:rPr lang="en-US" sz="2400" dirty="0"/>
              <a:t>Electrical, instrumentation and security</a:t>
            </a:r>
          </a:p>
          <a:p>
            <a:r>
              <a:rPr lang="en-US" sz="2400" dirty="0"/>
              <a:t>Site Lighting</a:t>
            </a:r>
          </a:p>
          <a:p>
            <a:r>
              <a:rPr lang="en-US" sz="2400" dirty="0"/>
              <a:t>Communications and antenna</a:t>
            </a:r>
          </a:p>
        </p:txBody>
      </p:sp>
    </p:spTree>
    <p:extLst>
      <p:ext uri="{BB962C8B-B14F-4D97-AF65-F5344CB8AC3E}">
        <p14:creationId xmlns:p14="http://schemas.microsoft.com/office/powerpoint/2010/main" val="3217030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CC6F-4FA8-4978-BD5C-17C5715F1615}"/>
              </a:ext>
            </a:extLst>
          </p:cNvPr>
          <p:cNvSpPr>
            <a:spLocks noGrp="1"/>
          </p:cNvSpPr>
          <p:nvPr>
            <p:ph type="title"/>
          </p:nvPr>
        </p:nvSpPr>
        <p:spPr/>
        <p:txBody>
          <a:bodyPr/>
          <a:lstStyle/>
          <a:p>
            <a:r>
              <a:rPr lang="en-US" dirty="0"/>
              <a:t>Site Plan</a:t>
            </a:r>
          </a:p>
        </p:txBody>
      </p:sp>
      <p:pic>
        <p:nvPicPr>
          <p:cNvPr id="6" name="Content Placeholder 5" descr="Diagram, engineering drawing&#10;&#10;Description automatically generated">
            <a:extLst>
              <a:ext uri="{FF2B5EF4-FFF2-40B4-BE49-F238E27FC236}">
                <a16:creationId xmlns:a16="http://schemas.microsoft.com/office/drawing/2014/main" id="{BF2AEEB1-5F0B-46DA-8905-4946445B3A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0037" y="337446"/>
            <a:ext cx="8379424" cy="5709509"/>
          </a:xfrm>
        </p:spPr>
      </p:pic>
    </p:spTree>
    <p:extLst>
      <p:ext uri="{BB962C8B-B14F-4D97-AF65-F5344CB8AC3E}">
        <p14:creationId xmlns:p14="http://schemas.microsoft.com/office/powerpoint/2010/main" val="308606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620238-E6AE-4978-A930-6446BB931F35}"/>
              </a:ext>
            </a:extLst>
          </p:cNvPr>
          <p:cNvSpPr>
            <a:spLocks noGrp="1"/>
          </p:cNvSpPr>
          <p:nvPr>
            <p:ph type="title"/>
          </p:nvPr>
        </p:nvSpPr>
        <p:spPr>
          <a:xfrm>
            <a:off x="609600" y="274638"/>
            <a:ext cx="11390313" cy="674687"/>
          </a:xfrm>
        </p:spPr>
        <p:txBody>
          <a:bodyPr/>
          <a:lstStyle/>
          <a:p>
            <a:r>
              <a:rPr lang="en-US" dirty="0"/>
              <a:t>Tank Rendering</a:t>
            </a:r>
          </a:p>
        </p:txBody>
      </p:sp>
      <p:sp>
        <p:nvSpPr>
          <p:cNvPr id="7" name="Content Placeholder 4">
            <a:extLst>
              <a:ext uri="{FF2B5EF4-FFF2-40B4-BE49-F238E27FC236}">
                <a16:creationId xmlns:a16="http://schemas.microsoft.com/office/drawing/2014/main" id="{3552EAC4-A80D-4BFF-9094-E4FC1CB4BE80}"/>
              </a:ext>
            </a:extLst>
          </p:cNvPr>
          <p:cNvSpPr txBox="1">
            <a:spLocks/>
          </p:cNvSpPr>
          <p:nvPr/>
        </p:nvSpPr>
        <p:spPr>
          <a:xfrm>
            <a:off x="238343" y="1423163"/>
            <a:ext cx="11495033" cy="4644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None/>
            </a:pPr>
            <a:endParaRPr lang="en-US" sz="2400" dirty="0"/>
          </a:p>
        </p:txBody>
      </p:sp>
      <p:pic>
        <p:nvPicPr>
          <p:cNvPr id="8" name="Picture 7">
            <a:extLst>
              <a:ext uri="{FF2B5EF4-FFF2-40B4-BE49-F238E27FC236}">
                <a16:creationId xmlns:a16="http://schemas.microsoft.com/office/drawing/2014/main" id="{094C069D-E35E-4E3A-9E96-93F1561E43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131" y="949973"/>
            <a:ext cx="6743738" cy="5057804"/>
          </a:xfrm>
          <a:prstGeom prst="rect">
            <a:avLst/>
          </a:prstGeom>
        </p:spPr>
      </p:pic>
    </p:spTree>
    <p:extLst>
      <p:ext uri="{BB962C8B-B14F-4D97-AF65-F5344CB8AC3E}">
        <p14:creationId xmlns:p14="http://schemas.microsoft.com/office/powerpoint/2010/main" val="3121817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620238-E6AE-4978-A930-6446BB931F35}"/>
              </a:ext>
            </a:extLst>
          </p:cNvPr>
          <p:cNvSpPr>
            <a:spLocks noGrp="1"/>
          </p:cNvSpPr>
          <p:nvPr>
            <p:ph type="title"/>
          </p:nvPr>
        </p:nvSpPr>
        <p:spPr>
          <a:xfrm>
            <a:off x="609600" y="274638"/>
            <a:ext cx="11390313" cy="674687"/>
          </a:xfrm>
        </p:spPr>
        <p:txBody>
          <a:bodyPr/>
          <a:lstStyle/>
          <a:p>
            <a:r>
              <a:rPr lang="en-US" dirty="0"/>
              <a:t>EST Details</a:t>
            </a:r>
          </a:p>
        </p:txBody>
      </p:sp>
      <p:sp>
        <p:nvSpPr>
          <p:cNvPr id="7" name="Content Placeholder 4">
            <a:extLst>
              <a:ext uri="{FF2B5EF4-FFF2-40B4-BE49-F238E27FC236}">
                <a16:creationId xmlns:a16="http://schemas.microsoft.com/office/drawing/2014/main" id="{3552EAC4-A80D-4BFF-9094-E4FC1CB4BE80}"/>
              </a:ext>
            </a:extLst>
          </p:cNvPr>
          <p:cNvSpPr txBox="1">
            <a:spLocks/>
          </p:cNvSpPr>
          <p:nvPr/>
        </p:nvSpPr>
        <p:spPr>
          <a:xfrm>
            <a:off x="238343" y="1423163"/>
            <a:ext cx="11495033" cy="4644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fontAlgn="auto">
              <a:spcAft>
                <a:spcPts val="0"/>
              </a:spcAft>
              <a:buNone/>
            </a:pPr>
            <a:endParaRPr lang="en-US" sz="2000" dirty="0"/>
          </a:p>
          <a:p>
            <a:pPr algn="just" fontAlgn="auto">
              <a:spcAft>
                <a:spcPts val="0"/>
              </a:spcAft>
            </a:pPr>
            <a:endParaRPr lang="en-US" sz="2400" dirty="0"/>
          </a:p>
        </p:txBody>
      </p:sp>
      <p:pic>
        <p:nvPicPr>
          <p:cNvPr id="3" name="Picture 2" descr="Diagram&#10;&#10;Description automatically generated">
            <a:extLst>
              <a:ext uri="{FF2B5EF4-FFF2-40B4-BE49-F238E27FC236}">
                <a16:creationId xmlns:a16="http://schemas.microsoft.com/office/drawing/2014/main" id="{BDCFE8AE-479E-4A79-8787-877EF7021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964" y="369949"/>
            <a:ext cx="3703781" cy="5697565"/>
          </a:xfrm>
          <a:prstGeom prst="rect">
            <a:avLst/>
          </a:prstGeom>
        </p:spPr>
      </p:pic>
      <p:sp>
        <p:nvSpPr>
          <p:cNvPr id="8" name="Content Placeholder 2">
            <a:extLst>
              <a:ext uri="{FF2B5EF4-FFF2-40B4-BE49-F238E27FC236}">
                <a16:creationId xmlns:a16="http://schemas.microsoft.com/office/drawing/2014/main" id="{E5555A40-9AE8-4926-93F6-384239C3A902}"/>
              </a:ext>
            </a:extLst>
          </p:cNvPr>
          <p:cNvSpPr>
            <a:spLocks noGrp="1"/>
          </p:cNvSpPr>
          <p:nvPr>
            <p:ph idx="1"/>
          </p:nvPr>
        </p:nvSpPr>
        <p:spPr>
          <a:xfrm>
            <a:off x="609600" y="950028"/>
            <a:ext cx="6287311" cy="4974118"/>
          </a:xfrm>
        </p:spPr>
        <p:txBody>
          <a:bodyPr/>
          <a:lstStyle/>
          <a:p>
            <a:r>
              <a:rPr lang="en-US" sz="3400" dirty="0"/>
              <a:t>Height will be approximately 150.5 feet tall with an overflow weir elevation of 828 feet</a:t>
            </a:r>
          </a:p>
          <a:p>
            <a:r>
              <a:rPr lang="en-US" sz="3400" dirty="0"/>
              <a:t>Tank diameter may range from 80 to 90 feet with a pedestal diameter of 42 feet.</a:t>
            </a:r>
          </a:p>
          <a:p>
            <a:pPr marL="0" indent="0">
              <a:buNone/>
            </a:pPr>
            <a:endParaRPr lang="en-US" sz="3400" dirty="0"/>
          </a:p>
        </p:txBody>
      </p:sp>
    </p:spTree>
    <p:extLst>
      <p:ext uri="{BB962C8B-B14F-4D97-AF65-F5344CB8AC3E}">
        <p14:creationId xmlns:p14="http://schemas.microsoft.com/office/powerpoint/2010/main" val="1032880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620238-E6AE-4978-A930-6446BB931F35}"/>
              </a:ext>
            </a:extLst>
          </p:cNvPr>
          <p:cNvSpPr>
            <a:spLocks noGrp="1"/>
          </p:cNvSpPr>
          <p:nvPr>
            <p:ph type="title"/>
          </p:nvPr>
        </p:nvSpPr>
        <p:spPr>
          <a:xfrm>
            <a:off x="609600" y="274638"/>
            <a:ext cx="11390313" cy="674687"/>
          </a:xfrm>
        </p:spPr>
        <p:txBody>
          <a:bodyPr>
            <a:normAutofit/>
          </a:bodyPr>
          <a:lstStyle/>
          <a:p>
            <a:pPr>
              <a:lnSpc>
                <a:spcPct val="90000"/>
              </a:lnSpc>
            </a:pPr>
            <a:r>
              <a:rPr lang="en-US" dirty="0"/>
              <a:t>Water Line Details</a:t>
            </a:r>
            <a:endParaRPr lang="en-US"/>
          </a:p>
        </p:txBody>
      </p:sp>
      <p:sp>
        <p:nvSpPr>
          <p:cNvPr id="8" name="Content Placeholder 2">
            <a:extLst>
              <a:ext uri="{FF2B5EF4-FFF2-40B4-BE49-F238E27FC236}">
                <a16:creationId xmlns:a16="http://schemas.microsoft.com/office/drawing/2014/main" id="{3B5681CD-8C4A-42EA-811F-0C543B0EF03C}"/>
              </a:ext>
            </a:extLst>
          </p:cNvPr>
          <p:cNvSpPr>
            <a:spLocks noGrp="1"/>
          </p:cNvSpPr>
          <p:nvPr>
            <p:ph sz="half" idx="1"/>
          </p:nvPr>
        </p:nvSpPr>
        <p:spPr>
          <a:xfrm>
            <a:off x="609600" y="985737"/>
            <a:ext cx="5384800" cy="4975585"/>
          </a:xfrm>
        </p:spPr>
        <p:txBody>
          <a:bodyPr>
            <a:normAutofit/>
          </a:bodyPr>
          <a:lstStyle/>
          <a:p>
            <a:r>
              <a:rPr lang="en-US" dirty="0"/>
              <a:t>The approach main water line will be a 24-inch diameter pipe and connect the EST to the PZ 828 system along N. WW White Road. </a:t>
            </a:r>
          </a:p>
          <a:p>
            <a:r>
              <a:rPr lang="en-US" dirty="0"/>
              <a:t>Approximately 620 linear feet.</a:t>
            </a:r>
          </a:p>
          <a:p>
            <a:r>
              <a:rPr lang="en-US" dirty="0"/>
              <a:t>Bore underneath N. WW White Road and connection to existing 18” water line.</a:t>
            </a:r>
          </a:p>
        </p:txBody>
      </p:sp>
      <p:pic>
        <p:nvPicPr>
          <p:cNvPr id="3" name="Content Placeholder 2" descr="Diagram&#10;&#10;Description automatically generated">
            <a:extLst>
              <a:ext uri="{FF2B5EF4-FFF2-40B4-BE49-F238E27FC236}">
                <a16:creationId xmlns:a16="http://schemas.microsoft.com/office/drawing/2014/main" id="{A96F6AB5-8F69-4606-A61A-BFD6ED84A6B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94400" y="1233181"/>
            <a:ext cx="5937455" cy="3598288"/>
          </a:xfrm>
        </p:spPr>
      </p:pic>
    </p:spTree>
    <p:extLst>
      <p:ext uri="{BB962C8B-B14F-4D97-AF65-F5344CB8AC3E}">
        <p14:creationId xmlns:p14="http://schemas.microsoft.com/office/powerpoint/2010/main" val="293720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Reminders</a:t>
            </a:r>
          </a:p>
        </p:txBody>
      </p:sp>
      <p:sp>
        <p:nvSpPr>
          <p:cNvPr id="3" name="Content Placeholder 2"/>
          <p:cNvSpPr>
            <a:spLocks noGrp="1"/>
          </p:cNvSpPr>
          <p:nvPr>
            <p:ph idx="1"/>
          </p:nvPr>
        </p:nvSpPr>
        <p:spPr>
          <a:xfrm>
            <a:off x="609600" y="1219200"/>
            <a:ext cx="10972800" cy="4788259"/>
          </a:xfrm>
        </p:spPr>
        <p:txBody>
          <a:bodyPr>
            <a:normAutofit/>
          </a:bodyPr>
          <a:lstStyle/>
          <a:p>
            <a:pPr lvl="0">
              <a:lnSpc>
                <a:spcPct val="150000"/>
              </a:lnSpc>
              <a:spcBef>
                <a:spcPts val="0"/>
              </a:spcBef>
            </a:pPr>
            <a:r>
              <a:rPr lang="en-US" dirty="0"/>
              <a:t>All questions should be sent in writing by the Q &amp; A due date to the corresponding Contract Administrator by email </a:t>
            </a:r>
            <a:r>
              <a:rPr lang="en-US" dirty="0">
                <a:hlinkClick r:id="rId2"/>
              </a:rPr>
              <a:t>Lindsay.Esquivel@saws.org</a:t>
            </a:r>
            <a:r>
              <a:rPr lang="en-US" dirty="0"/>
              <a:t> or fax, 210-233-4236</a:t>
            </a:r>
            <a:r>
              <a:rPr lang="en-US" b="1" dirty="0"/>
              <a:t>.  </a:t>
            </a:r>
          </a:p>
          <a:p>
            <a:pPr lvl="0">
              <a:lnSpc>
                <a:spcPct val="150000"/>
              </a:lnSpc>
              <a:spcBef>
                <a:spcPts val="0"/>
              </a:spcBef>
            </a:pPr>
            <a:r>
              <a:rPr lang="en-US" dirty="0"/>
              <a:t>Please identify the project by its associated solicitation number. (CO-00274-LE)</a:t>
            </a:r>
          </a:p>
        </p:txBody>
      </p:sp>
    </p:spTree>
    <p:extLst>
      <p:ext uri="{BB962C8B-B14F-4D97-AF65-F5344CB8AC3E}">
        <p14:creationId xmlns:p14="http://schemas.microsoft.com/office/powerpoint/2010/main" val="390556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401052" y="926898"/>
            <a:ext cx="11389896" cy="5004203"/>
          </a:xfrm>
        </p:spPr>
        <p:txBody>
          <a:bodyPr/>
          <a:lstStyle/>
          <a:p>
            <a:pPr algn="just"/>
            <a:r>
              <a:rPr lang="en-US" sz="2000" dirty="0"/>
              <a:t>General Information</a:t>
            </a:r>
          </a:p>
          <a:p>
            <a:pPr algn="just"/>
            <a:r>
              <a:rPr lang="en-US" sz="2000" dirty="0"/>
              <a:t>Small, Minority, Women and Veteran-Owned Business (SMWVB Requirements)</a:t>
            </a:r>
          </a:p>
          <a:p>
            <a:pPr algn="just"/>
            <a:r>
              <a:rPr lang="en-US" sz="2000" dirty="0"/>
              <a:t>IFB Schedule</a:t>
            </a:r>
          </a:p>
          <a:p>
            <a:pPr algn="just"/>
            <a:r>
              <a:rPr lang="en-US" sz="2000" dirty="0"/>
              <a:t>Contract Solicitation Website</a:t>
            </a:r>
          </a:p>
          <a:p>
            <a:pPr algn="just"/>
            <a:r>
              <a:rPr lang="en-US" sz="2000" dirty="0"/>
              <a:t>Vendor Registration &amp; Notification (VRN)</a:t>
            </a:r>
          </a:p>
          <a:p>
            <a:pPr algn="just"/>
            <a:r>
              <a:rPr lang="en-US" sz="2000" dirty="0"/>
              <a:t>Contract Requirements including TWDB</a:t>
            </a:r>
          </a:p>
          <a:p>
            <a:pPr algn="just"/>
            <a:r>
              <a:rPr lang="en-US" sz="2000" dirty="0"/>
              <a:t>Bid Packet Preparation</a:t>
            </a:r>
          </a:p>
          <a:p>
            <a:pPr algn="just"/>
            <a:r>
              <a:rPr lang="en-US" sz="2000" dirty="0"/>
              <a:t>Temporary Bid Opening Instructions</a:t>
            </a:r>
          </a:p>
          <a:p>
            <a:pPr algn="just"/>
            <a:r>
              <a:rPr lang="en-US" sz="2000" dirty="0"/>
              <a:t>Key Reminders </a:t>
            </a:r>
          </a:p>
          <a:p>
            <a:pPr algn="just"/>
            <a:r>
              <a:rPr lang="en-US" sz="2000" dirty="0"/>
              <a:t>Contact Information</a:t>
            </a:r>
          </a:p>
          <a:p>
            <a:pPr algn="just"/>
            <a:r>
              <a:rPr lang="en-US" sz="2000" dirty="0"/>
              <a:t>Project Overview </a:t>
            </a:r>
          </a:p>
          <a:p>
            <a:pPr algn="just"/>
            <a:r>
              <a:rPr lang="en-US" sz="2000" dirty="0"/>
              <a:t>Questions </a:t>
            </a:r>
          </a:p>
          <a:p>
            <a:pPr algn="just"/>
            <a:endParaRPr lang="en-US" sz="2000" dirty="0"/>
          </a:p>
          <a:p>
            <a:endParaRPr lang="en-US" sz="3000" dirty="0"/>
          </a:p>
        </p:txBody>
      </p:sp>
    </p:spTree>
    <p:extLst>
      <p:ext uri="{BB962C8B-B14F-4D97-AF65-F5344CB8AC3E}">
        <p14:creationId xmlns:p14="http://schemas.microsoft.com/office/powerpoint/2010/main" val="21624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361" y="455870"/>
            <a:ext cx="11389896" cy="675389"/>
          </a:xfrm>
        </p:spPr>
        <p:txBody>
          <a:bodyPr/>
          <a:lstStyle/>
          <a:p>
            <a:r>
              <a:rPr lang="en-US" dirty="0"/>
              <a:t>Contact Information</a:t>
            </a:r>
            <a:br>
              <a:rPr lang="en-US" dirty="0"/>
            </a:br>
            <a:endParaRPr lang="en-US" dirty="0"/>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3416659486"/>
              </p:ext>
            </p:extLst>
          </p:nvPr>
        </p:nvGraphicFramePr>
        <p:xfrm>
          <a:off x="409575" y="1467485"/>
          <a:ext cx="11363324" cy="1112520"/>
        </p:xfrm>
        <a:graphic>
          <a:graphicData uri="http://schemas.openxmlformats.org/drawingml/2006/table">
            <a:tbl>
              <a:tblPr firstRow="1" bandRow="1">
                <a:tableStyleId>{5C22544A-7EE6-4342-B048-85BDC9FD1C3A}</a:tableStyleId>
              </a:tblPr>
              <a:tblGrid>
                <a:gridCol w="2327904">
                  <a:extLst>
                    <a:ext uri="{9D8B030D-6E8A-4147-A177-3AD203B41FA5}">
                      <a16:colId xmlns:a16="http://schemas.microsoft.com/office/drawing/2014/main" val="20000"/>
                    </a:ext>
                  </a:extLst>
                </a:gridCol>
                <a:gridCol w="3353758">
                  <a:extLst>
                    <a:ext uri="{9D8B030D-6E8A-4147-A177-3AD203B41FA5}">
                      <a16:colId xmlns:a16="http://schemas.microsoft.com/office/drawing/2014/main" val="20001"/>
                    </a:ext>
                  </a:extLst>
                </a:gridCol>
                <a:gridCol w="2443163">
                  <a:extLst>
                    <a:ext uri="{9D8B030D-6E8A-4147-A177-3AD203B41FA5}">
                      <a16:colId xmlns:a16="http://schemas.microsoft.com/office/drawing/2014/main" val="20002"/>
                    </a:ext>
                  </a:extLst>
                </a:gridCol>
                <a:gridCol w="3238499">
                  <a:extLst>
                    <a:ext uri="{9D8B030D-6E8A-4147-A177-3AD203B41FA5}">
                      <a16:colId xmlns:a16="http://schemas.microsoft.com/office/drawing/2014/main" val="20003"/>
                    </a:ext>
                  </a:extLst>
                </a:gridCol>
              </a:tblGrid>
              <a:tr h="370840">
                <a:tc>
                  <a:txBody>
                    <a:bodyPr/>
                    <a:lstStyle/>
                    <a:p>
                      <a:pPr algn="ctr"/>
                      <a:r>
                        <a:rPr lang="en-US" sz="1800" u="sng" dirty="0"/>
                        <a:t>Contact Name</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Title</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Telephone Number</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Email address</a:t>
                      </a:r>
                      <a:endParaRPr lang="en-US" sz="1800" b="1" u="sng" dirty="0">
                        <a:solidFill>
                          <a:schemeClr val="accent6">
                            <a:lumMod val="75000"/>
                          </a:schemeClr>
                        </a:solidFill>
                        <a:latin typeface="Calibri" panose="020F0502020204030204" pitchFamily="34" charset="0"/>
                      </a:endParaRPr>
                    </a:p>
                  </a:txBody>
                  <a:tcPr anchor="ctr"/>
                </a:tc>
                <a:extLst>
                  <a:ext uri="{0D108BD9-81ED-4DB2-BD59-A6C34878D82A}">
                    <a16:rowId xmlns:a16="http://schemas.microsoft.com/office/drawing/2014/main" val="10000"/>
                  </a:ext>
                </a:extLst>
              </a:tr>
              <a:tr h="370840">
                <a:tc>
                  <a:txBody>
                    <a:bodyPr/>
                    <a:lstStyle/>
                    <a:p>
                      <a:pPr algn="ctr"/>
                      <a:r>
                        <a:rPr lang="en-US" dirty="0"/>
                        <a:t>Lindsay Esquivel</a:t>
                      </a:r>
                    </a:p>
                  </a:txBody>
                  <a:tcPr/>
                </a:tc>
                <a:tc>
                  <a:txBody>
                    <a:bodyPr/>
                    <a:lstStyle/>
                    <a:p>
                      <a:pPr algn="ctr"/>
                      <a:r>
                        <a:rPr lang="en-US" dirty="0"/>
                        <a:t>Contract Administrator</a:t>
                      </a:r>
                    </a:p>
                  </a:txBody>
                  <a:tcPr/>
                </a:tc>
                <a:tc>
                  <a:txBody>
                    <a:bodyPr/>
                    <a:lstStyle/>
                    <a:p>
                      <a:pPr algn="ctr"/>
                      <a:r>
                        <a:rPr lang="en-US" dirty="0"/>
                        <a:t>210-233-2443</a:t>
                      </a:r>
                    </a:p>
                  </a:txBody>
                  <a:tcPr/>
                </a:tc>
                <a:tc>
                  <a:txBody>
                    <a:bodyPr/>
                    <a:lstStyle/>
                    <a:p>
                      <a:pPr algn="ctr"/>
                      <a:r>
                        <a:rPr lang="en-US" dirty="0">
                          <a:hlinkClick r:id="rId2"/>
                        </a:rPr>
                        <a:t>Lindsay.Esquivel@saws.org</a:t>
                      </a:r>
                      <a:r>
                        <a:rPr lang="en-US" baseline="0" dirty="0"/>
                        <a:t>  </a:t>
                      </a:r>
                      <a:r>
                        <a:rPr lang="en-US" dirty="0"/>
                        <a:t> </a:t>
                      </a:r>
                    </a:p>
                  </a:txBody>
                  <a:tcPr/>
                </a:tc>
                <a:extLst>
                  <a:ext uri="{0D108BD9-81ED-4DB2-BD59-A6C34878D82A}">
                    <a16:rowId xmlns:a16="http://schemas.microsoft.com/office/drawing/2014/main" val="10001"/>
                  </a:ext>
                </a:extLst>
              </a:tr>
              <a:tr h="370840">
                <a:tc>
                  <a:txBody>
                    <a:bodyPr/>
                    <a:lstStyle/>
                    <a:p>
                      <a:pPr algn="ctr"/>
                      <a:r>
                        <a:rPr lang="en-US" dirty="0"/>
                        <a:t>Marisol Robles</a:t>
                      </a:r>
                    </a:p>
                  </a:txBody>
                  <a:tcPr/>
                </a:tc>
                <a:tc>
                  <a:txBody>
                    <a:bodyPr/>
                    <a:lstStyle/>
                    <a:p>
                      <a:pPr algn="ctr"/>
                      <a:r>
                        <a:rPr lang="en-US" dirty="0"/>
                        <a:t>SMWVB</a:t>
                      </a:r>
                      <a:r>
                        <a:rPr lang="en-US" baseline="0" dirty="0"/>
                        <a:t> Program Manager</a:t>
                      </a:r>
                      <a:endParaRPr lang="en-US" dirty="0"/>
                    </a:p>
                  </a:txBody>
                  <a:tcPr/>
                </a:tc>
                <a:tc>
                  <a:txBody>
                    <a:bodyPr/>
                    <a:lstStyle/>
                    <a:p>
                      <a:pPr algn="ctr"/>
                      <a:r>
                        <a:rPr lang="en-US" dirty="0"/>
                        <a:t>210-233-3420</a:t>
                      </a:r>
                    </a:p>
                  </a:txBody>
                  <a:tcPr/>
                </a:tc>
                <a:tc>
                  <a:txBody>
                    <a:bodyPr/>
                    <a:lstStyle/>
                    <a:p>
                      <a:pPr algn="ctr"/>
                      <a:r>
                        <a:rPr lang="en-US" dirty="0">
                          <a:hlinkClick r:id="rId3"/>
                        </a:rPr>
                        <a:t>Marisol.Robles@saws.org</a:t>
                      </a:r>
                      <a:r>
                        <a:rPr lang="en-US" dirty="0"/>
                        <a:t> </a:t>
                      </a:r>
                    </a:p>
                  </a:txBody>
                  <a:tcPr/>
                </a:tc>
                <a:extLst>
                  <a:ext uri="{0D108BD9-81ED-4DB2-BD59-A6C34878D82A}">
                    <a16:rowId xmlns:a16="http://schemas.microsoft.com/office/drawing/2014/main" val="10002"/>
                  </a:ext>
                </a:extLst>
              </a:tr>
            </a:tbl>
          </a:graphicData>
        </a:graphic>
      </p:graphicFrame>
      <p:sp>
        <p:nvSpPr>
          <p:cNvPr id="5" name="Content Placeholder 4"/>
          <p:cNvSpPr txBox="1">
            <a:spLocks/>
          </p:cNvSpPr>
          <p:nvPr/>
        </p:nvSpPr>
        <p:spPr>
          <a:xfrm>
            <a:off x="676175" y="3138960"/>
            <a:ext cx="10972800" cy="26742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None/>
            </a:pPr>
            <a:r>
              <a:rPr lang="en-US" sz="2800" dirty="0"/>
              <a:t>Please be advised that Bidders are prohibited from communicating with any other SAWS staff, the Consultant, or City of San Antonio officials regarding this Invitation to Bidders up until the contract is awarded as outlined in the Instructions to Bidders.</a:t>
            </a:r>
            <a:endParaRPr lang="en-US" sz="2400" dirty="0"/>
          </a:p>
          <a:p>
            <a:pPr algn="just" fontAlgn="auto">
              <a:spcAft>
                <a:spcPts val="0"/>
              </a:spcAft>
            </a:pPr>
            <a:endParaRPr lang="en-US" sz="2400" dirty="0"/>
          </a:p>
          <a:p>
            <a:pPr algn="just" fontAlgn="auto">
              <a:spcAft>
                <a:spcPts val="0"/>
              </a:spcAft>
            </a:pPr>
            <a:endParaRPr lang="en-US" sz="2800" dirty="0"/>
          </a:p>
        </p:txBody>
      </p:sp>
      <p:sp>
        <p:nvSpPr>
          <p:cNvPr id="8" name="Subtitle 6"/>
          <p:cNvSpPr txBox="1">
            <a:spLocks/>
          </p:cNvSpPr>
          <p:nvPr/>
        </p:nvSpPr>
        <p:spPr>
          <a:xfrm>
            <a:off x="676175" y="2693501"/>
            <a:ext cx="11385453" cy="44545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600" dirty="0">
                <a:solidFill>
                  <a:schemeClr val="accent5">
                    <a:lumMod val="75000"/>
                  </a:schemeClr>
                </a:solidFill>
                <a:latin typeface="Gill Sans MT" panose="020B0502020104020203" pitchFamily="34" charset="0"/>
              </a:rPr>
              <a:t>REMINDER</a:t>
            </a:r>
          </a:p>
        </p:txBody>
      </p:sp>
    </p:spTree>
    <p:extLst>
      <p:ext uri="{BB962C8B-B14F-4D97-AF65-F5344CB8AC3E}">
        <p14:creationId xmlns:p14="http://schemas.microsoft.com/office/powerpoint/2010/main" val="256774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questi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980" y="899377"/>
            <a:ext cx="3399433" cy="3498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03162" y="2558793"/>
            <a:ext cx="6288902"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buNone/>
            </a:pPr>
            <a:r>
              <a:rPr lang="en-US" sz="7200" b="1" cap="none" spc="0" dirty="0">
                <a:ln/>
                <a:solidFill>
                  <a:srgbClr val="0070C0"/>
                </a:solidFill>
                <a:effectLst/>
              </a:rPr>
              <a:t>QUESTIONS</a:t>
            </a:r>
          </a:p>
        </p:txBody>
      </p:sp>
      <p:sp>
        <p:nvSpPr>
          <p:cNvPr id="5" name="Rectangle 4"/>
          <p:cNvSpPr/>
          <p:nvPr/>
        </p:nvSpPr>
        <p:spPr>
          <a:xfrm>
            <a:off x="677334" y="4807684"/>
            <a:ext cx="10972800" cy="1015663"/>
          </a:xfrm>
          <a:prstGeom prst="rect">
            <a:avLst/>
          </a:prstGeom>
        </p:spPr>
        <p:txBody>
          <a:bodyPr wrap="square">
            <a:spAutoFit/>
          </a:bodyPr>
          <a:lstStyle/>
          <a:p>
            <a:pPr algn="just">
              <a:buNone/>
            </a:pPr>
            <a:r>
              <a:rPr lang="en-US" sz="2000" i="1" dirty="0">
                <a:latin typeface="+mj-lt"/>
              </a:rPr>
              <a:t>Reminder: Oral statements or discussion during the pre-bid meeting today will not be binding, nor will it change or affect the terms or conditions within the Plans and Specifications of this Project.  Changes, if any, will be addressed in writing only via an Addendum.</a:t>
            </a:r>
          </a:p>
        </p:txBody>
      </p:sp>
    </p:spTree>
    <p:extLst>
      <p:ext uri="{BB962C8B-B14F-4D97-AF65-F5344CB8AC3E}">
        <p14:creationId xmlns:p14="http://schemas.microsoft.com/office/powerpoint/2010/main" val="52028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7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Information</a:t>
            </a:r>
          </a:p>
        </p:txBody>
      </p:sp>
      <p:sp>
        <p:nvSpPr>
          <p:cNvPr id="5" name="Content Placeholder 4"/>
          <p:cNvSpPr>
            <a:spLocks noGrp="1"/>
          </p:cNvSpPr>
          <p:nvPr>
            <p:ph idx="1"/>
          </p:nvPr>
        </p:nvSpPr>
        <p:spPr>
          <a:xfrm>
            <a:off x="609599" y="1076176"/>
            <a:ext cx="10972800" cy="5017820"/>
          </a:xfrm>
        </p:spPr>
        <p:txBody>
          <a:bodyPr/>
          <a:lstStyle/>
          <a:p>
            <a:pPr algn="just">
              <a:spcBef>
                <a:spcPts val="0"/>
              </a:spcBef>
            </a:pPr>
            <a:r>
              <a:rPr lang="en-US" dirty="0"/>
              <a:t>This is a Non-mandatory pre-bid meeting </a:t>
            </a:r>
          </a:p>
          <a:p>
            <a:pPr algn="just">
              <a:spcBef>
                <a:spcPts val="0"/>
              </a:spcBef>
            </a:pPr>
            <a:r>
              <a:rPr lang="en-US" dirty="0"/>
              <a:t>A Geotechnical Data Report is available on the SAWS website upon signing a disclaimer form</a:t>
            </a:r>
          </a:p>
          <a:p>
            <a:pPr algn="just">
              <a:spcBef>
                <a:spcPts val="0"/>
              </a:spcBef>
            </a:pPr>
            <a:r>
              <a:rPr lang="en-US" dirty="0"/>
              <a:t>Construction services being procured through low bid</a:t>
            </a:r>
          </a:p>
          <a:p>
            <a:pPr marL="0" indent="0" algn="just">
              <a:spcBef>
                <a:spcPts val="0"/>
              </a:spcBef>
              <a:buNone/>
            </a:pPr>
            <a:endParaRPr lang="en-US" dirty="0"/>
          </a:p>
          <a:p>
            <a:pPr algn="just">
              <a:spcBef>
                <a:spcPts val="0"/>
              </a:spcBef>
            </a:pPr>
            <a:endParaRPr lang="en-US" dirty="0"/>
          </a:p>
        </p:txBody>
      </p:sp>
    </p:spTree>
    <p:extLst>
      <p:ext uri="{BB962C8B-B14F-4D97-AF65-F5344CB8AC3E}">
        <p14:creationId xmlns:p14="http://schemas.microsoft.com/office/powerpoint/2010/main" val="69109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264BA-5867-4173-AACC-D1BE89C1150F}"/>
              </a:ext>
            </a:extLst>
          </p:cNvPr>
          <p:cNvSpPr>
            <a:spLocks noGrp="1"/>
          </p:cNvSpPr>
          <p:nvPr>
            <p:ph type="title"/>
          </p:nvPr>
        </p:nvSpPr>
        <p:spPr/>
        <p:txBody>
          <a:bodyPr/>
          <a:lstStyle/>
          <a:p>
            <a:r>
              <a:rPr lang="en-US" dirty="0"/>
              <a:t>Scope of Work</a:t>
            </a:r>
          </a:p>
        </p:txBody>
      </p:sp>
      <p:sp>
        <p:nvSpPr>
          <p:cNvPr id="3" name="Content Placeholder 2">
            <a:extLst>
              <a:ext uri="{FF2B5EF4-FFF2-40B4-BE49-F238E27FC236}">
                <a16:creationId xmlns:a16="http://schemas.microsoft.com/office/drawing/2014/main" id="{2963A542-B5CA-4975-B563-F84FECE87842}"/>
              </a:ext>
            </a:extLst>
          </p:cNvPr>
          <p:cNvSpPr>
            <a:spLocks noGrp="1"/>
          </p:cNvSpPr>
          <p:nvPr>
            <p:ph idx="1"/>
          </p:nvPr>
        </p:nvSpPr>
        <p:spPr>
          <a:xfrm>
            <a:off x="609599" y="949842"/>
            <a:ext cx="10972800" cy="4517382"/>
          </a:xfrm>
        </p:spPr>
        <p:txBody>
          <a:bodyPr/>
          <a:lstStyle/>
          <a:p>
            <a:pPr marL="0" indent="0" algn="just">
              <a:buNone/>
            </a:pPr>
            <a:r>
              <a:rPr lang="en-US" dirty="0"/>
              <a:t>Sealed bids are requested for the following: </a:t>
            </a:r>
          </a:p>
          <a:p>
            <a:pPr algn="just"/>
            <a:r>
              <a:rPr lang="en-US" sz="2400" dirty="0"/>
              <a:t>construction of a proposed 1.5 MG AWWA D107 Composite Elevated Storage Tank (EST) complete with all piping, valves, handrails, interior and exterior ladders, shell manways, hatches, interior floors and improvements, safety, security, disinfection, and all other tank appurtenances </a:t>
            </a:r>
          </a:p>
          <a:p>
            <a:pPr algn="just"/>
            <a:r>
              <a:rPr lang="en-US" sz="2400" dirty="0"/>
              <a:t>Electrical equipment, security, SCADA controls and other related appurtenances; </a:t>
            </a:r>
          </a:p>
          <a:p>
            <a:pPr algn="just"/>
            <a:r>
              <a:rPr lang="en-US" sz="2400" dirty="0"/>
              <a:t>Site improvements, including site preparation, grading improvements, drainage improvements, driveways and other appurtenant work </a:t>
            </a:r>
          </a:p>
          <a:p>
            <a:pPr algn="just"/>
            <a:r>
              <a:rPr lang="en-US" sz="2400" dirty="0"/>
              <a:t>Approximately 600 L.F. of 20-inch diameter approach water main and 215 L.F. of 8-inch diameter sanitary sewer lateral pipe and connections; *</a:t>
            </a:r>
          </a:p>
          <a:p>
            <a:pPr marL="0" indent="0" algn="just">
              <a:buNone/>
            </a:pPr>
            <a:endParaRPr lang="en-US" sz="2400" dirty="0"/>
          </a:p>
          <a:p>
            <a:pPr marL="0" indent="0" algn="just">
              <a:buNone/>
            </a:pPr>
            <a:r>
              <a:rPr lang="en-US" sz="2400" dirty="0"/>
              <a:t>*will be inserted via Addendum</a:t>
            </a:r>
          </a:p>
          <a:p>
            <a:endParaRPr lang="en-US" dirty="0"/>
          </a:p>
        </p:txBody>
      </p:sp>
    </p:spTree>
    <p:extLst>
      <p:ext uri="{BB962C8B-B14F-4D97-AF65-F5344CB8AC3E}">
        <p14:creationId xmlns:p14="http://schemas.microsoft.com/office/powerpoint/2010/main" val="368934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573" y="267418"/>
            <a:ext cx="11288889" cy="675204"/>
          </a:xfrm>
        </p:spPr>
        <p:txBody>
          <a:bodyPr/>
          <a:lstStyle/>
          <a:p>
            <a:r>
              <a:rPr lang="en-US" dirty="0"/>
              <a:t>General Information</a:t>
            </a:r>
            <a:endParaRPr lang="en-US" dirty="0">
              <a:effectLst>
                <a:outerShdw blurRad="50800" dist="38100" dir="2700000" algn="tl" rotWithShape="0">
                  <a:prstClr val="black">
                    <a:alpha val="40000"/>
                  </a:prst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994380491"/>
              </p:ext>
            </p:extLst>
          </p:nvPr>
        </p:nvGraphicFramePr>
        <p:xfrm>
          <a:off x="2334079" y="1577670"/>
          <a:ext cx="6346022" cy="3254945"/>
        </p:xfrm>
        <a:graphic>
          <a:graphicData uri="http://schemas.openxmlformats.org/drawingml/2006/table">
            <a:tbl>
              <a:tblPr firstRow="1" bandRow="1">
                <a:tableStyleId>{5C22544A-7EE6-4342-B048-85BDC9FD1C3A}</a:tableStyleId>
              </a:tblPr>
              <a:tblGrid>
                <a:gridCol w="3173011">
                  <a:extLst>
                    <a:ext uri="{9D8B030D-6E8A-4147-A177-3AD203B41FA5}">
                      <a16:colId xmlns:a16="http://schemas.microsoft.com/office/drawing/2014/main" val="20000"/>
                    </a:ext>
                  </a:extLst>
                </a:gridCol>
                <a:gridCol w="3173011">
                  <a:extLst>
                    <a:ext uri="{9D8B030D-6E8A-4147-A177-3AD203B41FA5}">
                      <a16:colId xmlns:a16="http://schemas.microsoft.com/office/drawing/2014/main" val="20001"/>
                    </a:ext>
                  </a:extLst>
                </a:gridCol>
              </a:tblGrid>
              <a:tr h="1512384">
                <a:tc>
                  <a:txBody>
                    <a:bodyPr/>
                    <a:lstStyle/>
                    <a:p>
                      <a:endParaRPr lang="en-US" dirty="0"/>
                    </a:p>
                  </a:txBody>
                  <a:tcPr>
                    <a:noFill/>
                  </a:tcPr>
                </a:tc>
                <a:tc>
                  <a:txBody>
                    <a:bodyPr/>
                    <a:lstStyle/>
                    <a:p>
                      <a:pPr algn="ctr"/>
                      <a:r>
                        <a:rPr lang="en-US" dirty="0">
                          <a:effectLst/>
                        </a:rPr>
                        <a:t>Dietrich Elevated Storage Tank</a:t>
                      </a:r>
                      <a:endParaRPr lang="en-US" dirty="0"/>
                    </a:p>
                  </a:txBody>
                  <a:tcPr/>
                </a:tc>
                <a:extLst>
                  <a:ext uri="{0D108BD9-81ED-4DB2-BD59-A6C34878D82A}">
                    <a16:rowId xmlns:a16="http://schemas.microsoft.com/office/drawing/2014/main" val="10000"/>
                  </a:ext>
                </a:extLst>
              </a:tr>
              <a:tr h="962909">
                <a:tc>
                  <a:txBody>
                    <a:bodyPr/>
                    <a:lstStyle/>
                    <a:p>
                      <a:r>
                        <a:rPr lang="en-US" dirty="0"/>
                        <a:t>Construction Estimate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$6,244,000.00</a:t>
                      </a:r>
                    </a:p>
                    <a:p>
                      <a:pPr algn="ctr"/>
                      <a:endParaRPr lang="en-US" dirty="0"/>
                    </a:p>
                  </a:txBody>
                  <a:tcPr/>
                </a:tc>
                <a:extLst>
                  <a:ext uri="{0D108BD9-81ED-4DB2-BD59-A6C34878D82A}">
                    <a16:rowId xmlns:a16="http://schemas.microsoft.com/office/drawing/2014/main" val="10001"/>
                  </a:ext>
                </a:extLst>
              </a:tr>
              <a:tr h="779652">
                <a:tc>
                  <a:txBody>
                    <a:bodyPr/>
                    <a:lstStyle/>
                    <a:p>
                      <a:r>
                        <a:rPr lang="en-US" dirty="0"/>
                        <a:t>Contract Duration</a:t>
                      </a:r>
                    </a:p>
                  </a:txBody>
                  <a:tcPr/>
                </a:tc>
                <a:tc>
                  <a:txBody>
                    <a:bodyPr/>
                    <a:lstStyle/>
                    <a:p>
                      <a:pPr algn="ctr"/>
                      <a:r>
                        <a:rPr lang="en-US" baseline="0" dirty="0"/>
                        <a:t>520 Calendar Days</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4154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DBE Aspirational Goals</a:t>
            </a:r>
          </a:p>
        </p:txBody>
      </p:sp>
      <p:graphicFrame>
        <p:nvGraphicFramePr>
          <p:cNvPr id="6" name="Content Placeholder 5"/>
          <p:cNvGraphicFramePr>
            <a:graphicFrameLocks/>
          </p:cNvGraphicFramePr>
          <p:nvPr/>
        </p:nvGraphicFramePr>
        <p:xfrm>
          <a:off x="609598" y="1917064"/>
          <a:ext cx="9702801" cy="3596640"/>
        </p:xfrm>
        <a:graphic>
          <a:graphicData uri="http://schemas.openxmlformats.org/drawingml/2006/table">
            <a:tbl>
              <a:tblPr firstRow="1" bandRow="1">
                <a:tableStyleId>{5C22544A-7EE6-4342-B048-85BDC9FD1C3A}</a:tableStyleId>
              </a:tblPr>
              <a:tblGrid>
                <a:gridCol w="5686623">
                  <a:extLst>
                    <a:ext uri="{9D8B030D-6E8A-4147-A177-3AD203B41FA5}">
                      <a16:colId xmlns:a16="http://schemas.microsoft.com/office/drawing/2014/main" val="20000"/>
                    </a:ext>
                  </a:extLst>
                </a:gridCol>
                <a:gridCol w="4016178">
                  <a:extLst>
                    <a:ext uri="{9D8B030D-6E8A-4147-A177-3AD203B41FA5}">
                      <a16:colId xmlns:a16="http://schemas.microsoft.com/office/drawing/2014/main" val="20001"/>
                    </a:ext>
                  </a:extLst>
                </a:gridCol>
              </a:tblGrid>
              <a:tr h="746082">
                <a:tc>
                  <a:txBody>
                    <a:bodyPr/>
                    <a:lstStyle/>
                    <a:p>
                      <a:pPr algn="ctr"/>
                      <a:r>
                        <a:rPr lang="en-US" sz="2800" dirty="0"/>
                        <a:t>Industry</a:t>
                      </a:r>
                    </a:p>
                  </a:txBody>
                  <a:tcPr anchor="ctr"/>
                </a:tc>
                <a:tc>
                  <a:txBody>
                    <a:bodyPr/>
                    <a:lstStyle/>
                    <a:p>
                      <a:pPr algn="ctr"/>
                      <a:r>
                        <a:rPr lang="en-US" sz="2800" dirty="0"/>
                        <a:t>TWDB</a:t>
                      </a:r>
                      <a:r>
                        <a:rPr lang="en-US" sz="2800" baseline="0" dirty="0"/>
                        <a:t> DBE Aspirational Goals*</a:t>
                      </a:r>
                      <a:endParaRPr lang="en-US" sz="2800" dirty="0"/>
                    </a:p>
                  </a:txBody>
                  <a:tcPr anchor="ctr"/>
                </a:tc>
                <a:extLst>
                  <a:ext uri="{0D108BD9-81ED-4DB2-BD59-A6C34878D82A}">
                    <a16:rowId xmlns:a16="http://schemas.microsoft.com/office/drawing/2014/main" val="10000"/>
                  </a:ext>
                </a:extLst>
              </a:tr>
              <a:tr h="1184953">
                <a:tc>
                  <a:txBody>
                    <a:bodyPr/>
                    <a:lstStyle/>
                    <a:p>
                      <a:pPr algn="ctr"/>
                      <a:r>
                        <a:rPr lang="en-US" sz="2400" b="1" dirty="0"/>
                        <a:t>Heavy</a:t>
                      </a:r>
                      <a:r>
                        <a:rPr lang="en-US" sz="2400" b="1" baseline="0" dirty="0"/>
                        <a:t> Civil/Utility </a:t>
                      </a:r>
                      <a:r>
                        <a:rPr lang="en-US" sz="2400" b="1" dirty="0"/>
                        <a:t>Construction</a:t>
                      </a:r>
                    </a:p>
                  </a:txBody>
                  <a:tcPr anchor="ctr"/>
                </a:tc>
                <a:tc>
                  <a:txBody>
                    <a:bodyPr/>
                    <a:lstStyle/>
                    <a:p>
                      <a:pPr algn="ctr"/>
                      <a:endParaRPr lang="en-US" sz="2400" b="1" dirty="0"/>
                    </a:p>
                    <a:p>
                      <a:pPr algn="ctr"/>
                      <a:r>
                        <a:rPr lang="en-US" sz="2400" b="1" dirty="0"/>
                        <a:t>MBE Participation:</a:t>
                      </a:r>
                      <a:r>
                        <a:rPr lang="en-US" sz="2400" b="1" baseline="0" dirty="0"/>
                        <a:t> 19.44%</a:t>
                      </a:r>
                    </a:p>
                    <a:p>
                      <a:pPr algn="ctr"/>
                      <a:endParaRPr lang="en-US" sz="2400" b="1" baseline="0" dirty="0"/>
                    </a:p>
                    <a:p>
                      <a:pPr algn="ctr"/>
                      <a:r>
                        <a:rPr lang="en-US" sz="2400" b="1" baseline="0" dirty="0"/>
                        <a:t>WBE Participation: 9.17%</a:t>
                      </a:r>
                    </a:p>
                    <a:p>
                      <a:pPr algn="ctr"/>
                      <a:endParaRPr lang="en-US" sz="2400" b="1" baseline="0" dirty="0"/>
                    </a:p>
                    <a:p>
                      <a:pPr algn="ctr"/>
                      <a:r>
                        <a:rPr lang="en-US" sz="2400" b="1" baseline="0" dirty="0"/>
                        <a:t>*Updated 8/14/2018.</a:t>
                      </a:r>
                    </a:p>
                    <a:p>
                      <a:pPr algn="ctr"/>
                      <a:endParaRPr lang="en-US" sz="2400" b="1"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303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TWDB Forms for </a:t>
            </a:r>
            <a:r>
              <a:rPr lang="en-US" u="sng" dirty="0"/>
              <a:t>DBE</a:t>
            </a:r>
            <a:r>
              <a:rPr lang="en-US" dirty="0"/>
              <a:t> Participation</a:t>
            </a:r>
          </a:p>
        </p:txBody>
      </p:sp>
      <p:sp>
        <p:nvSpPr>
          <p:cNvPr id="3" name="Content Placeholder 2"/>
          <p:cNvSpPr>
            <a:spLocks noGrp="1"/>
          </p:cNvSpPr>
          <p:nvPr>
            <p:ph idx="1"/>
          </p:nvPr>
        </p:nvSpPr>
        <p:spPr>
          <a:xfrm>
            <a:off x="609600" y="1066800"/>
            <a:ext cx="10972800" cy="4901609"/>
          </a:xfrm>
        </p:spPr>
        <p:txBody>
          <a:bodyPr/>
          <a:lstStyle/>
          <a:p>
            <a:pPr algn="just"/>
            <a:r>
              <a:rPr lang="en-US" sz="2400" b="1" dirty="0"/>
              <a:t>TWDB-0216 (from Prime Consultants/Contractors): </a:t>
            </a:r>
            <a:r>
              <a:rPr lang="en-US" sz="2400" dirty="0"/>
              <a:t>Indicates all businesses solicited for procurement, their contact information, and their MBE/WBE status.</a:t>
            </a:r>
          </a:p>
          <a:p>
            <a:pPr algn="just"/>
            <a:endParaRPr lang="en-US" sz="2400" dirty="0"/>
          </a:p>
          <a:p>
            <a:pPr algn="just"/>
            <a:r>
              <a:rPr lang="en-US" sz="2400" b="1" dirty="0"/>
              <a:t>TWDB-0217 (from Prime Contractor) </a:t>
            </a:r>
            <a:r>
              <a:rPr lang="en-US" sz="2400" dirty="0"/>
              <a:t>certifies that the Prime Contractor understands they </a:t>
            </a:r>
            <a:r>
              <a:rPr lang="en-US" sz="2400" b="1" dirty="0"/>
              <a:t>must </a:t>
            </a:r>
            <a:r>
              <a:rPr lang="en-US" sz="2400" dirty="0"/>
              <a:t>follow the Six Good Faith Efforts and attempt to meet the Fair Share Objectives for MBE/WBE participation.</a:t>
            </a:r>
          </a:p>
          <a:p>
            <a:pPr marL="0" indent="0" algn="just">
              <a:buNone/>
            </a:pPr>
            <a:endParaRPr lang="en-US" sz="2400" dirty="0"/>
          </a:p>
          <a:p>
            <a:pPr algn="just"/>
            <a:r>
              <a:rPr lang="en-US" sz="2400" b="1" dirty="0"/>
              <a:t>TWDB-0373 (from Prime Consultants/Contractors) </a:t>
            </a:r>
            <a:r>
              <a:rPr lang="en-US" sz="2400" dirty="0"/>
              <a:t>identifies all businesses awarded a subcontract, their contact information, their MBE/WBE status, an actual or anticipated executed contract date, and contract amount.  </a:t>
            </a:r>
            <a:r>
              <a:rPr lang="en-US" sz="2400" i="1" dirty="0"/>
              <a:t>Note: Any businesses operating as brokers may not be listed on the  TWDB-0373 as an MBE or WBE. </a:t>
            </a:r>
            <a:endParaRPr lang="en-US" sz="2400" dirty="0"/>
          </a:p>
        </p:txBody>
      </p:sp>
    </p:spTree>
    <p:extLst>
      <p:ext uri="{BB962C8B-B14F-4D97-AF65-F5344CB8AC3E}">
        <p14:creationId xmlns:p14="http://schemas.microsoft.com/office/powerpoint/2010/main" val="2469685395"/>
      </p:ext>
    </p:extLst>
  </p:cSld>
  <p:clrMapOvr>
    <a:masterClrMapping/>
  </p:clrMapOvr>
</p:sld>
</file>

<file path=ppt/theme/theme1.xml><?xml version="1.0" encoding="utf-8"?>
<a:theme xmlns:a="http://schemas.openxmlformats.org/drawingml/2006/main" name="1_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19514</TotalTime>
  <Words>2456</Words>
  <Application>Microsoft Office PowerPoint</Application>
  <PresentationFormat>Widescreen</PresentationFormat>
  <Paragraphs>283</Paragraphs>
  <Slides>42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Arial Black</vt:lpstr>
      <vt:lpstr>Calibri</vt:lpstr>
      <vt:lpstr>Gill Sans MT</vt:lpstr>
      <vt:lpstr>Wingdings</vt:lpstr>
      <vt:lpstr>1_OfficalPPT_DRAFT1A</vt:lpstr>
      <vt:lpstr>1 title slide</vt:lpstr>
      <vt:lpstr>PowerPoint Presentation</vt:lpstr>
      <vt:lpstr>WebEx Housekeeping</vt:lpstr>
      <vt:lpstr>Oral Statements</vt:lpstr>
      <vt:lpstr>Agenda</vt:lpstr>
      <vt:lpstr>General Information</vt:lpstr>
      <vt:lpstr>Scope of Work</vt:lpstr>
      <vt:lpstr>General Information</vt:lpstr>
      <vt:lpstr>DBE Aspirational Goals</vt:lpstr>
      <vt:lpstr>Required TWDB Forms for DBE Participation</vt:lpstr>
      <vt:lpstr>TWDB-0216</vt:lpstr>
      <vt:lpstr>TWDB-0217</vt:lpstr>
      <vt:lpstr>TWDB-0373</vt:lpstr>
      <vt:lpstr>Accepted Certification</vt:lpstr>
      <vt:lpstr>6 Good Faith Efforts</vt:lpstr>
      <vt:lpstr>Accepted SMWVB Certification Agency</vt:lpstr>
      <vt:lpstr>Good Faith Effort Plan (GFEP) FAQs </vt:lpstr>
      <vt:lpstr>Post Award: Subcontractor Payment &amp; Utilization Reporting (S.P.U.R.) System 1. Subcontractor &amp; Supplier Payment Tracking 2. Subcontractor and Supplier Additions or Substitutions  3. LCP Tracker   4. Must be Current and Accurate before Retainage is released https://saws.smwbe.com   </vt:lpstr>
      <vt:lpstr>Vendor Registration &amp; Notification (VRN)</vt:lpstr>
      <vt:lpstr>Contract Solicitations Website</vt:lpstr>
      <vt:lpstr>Contract Solicitations Website</vt:lpstr>
      <vt:lpstr>Contract Requirements</vt:lpstr>
      <vt:lpstr>Contract Requirements</vt:lpstr>
      <vt:lpstr>Contract Requirements</vt:lpstr>
      <vt:lpstr>Contract Requirements</vt:lpstr>
      <vt:lpstr>Contract Requirements</vt:lpstr>
      <vt:lpstr>Bid Packet Preparation  </vt:lpstr>
      <vt:lpstr>Bid Packet Preparation (cont.)</vt:lpstr>
      <vt:lpstr>Bid Packet Preparation</vt:lpstr>
      <vt:lpstr>Bid Packet Preparation</vt:lpstr>
      <vt:lpstr>IFB Schedule</vt:lpstr>
      <vt:lpstr>Bid Opening  August 6, 2021 @ 2:00 PM  </vt:lpstr>
      <vt:lpstr>Project Overview</vt:lpstr>
      <vt:lpstr>Project Overview</vt:lpstr>
      <vt:lpstr>Project Overview</vt:lpstr>
      <vt:lpstr>Site Plan</vt:lpstr>
      <vt:lpstr>Tank Rendering</vt:lpstr>
      <vt:lpstr>EST Details</vt:lpstr>
      <vt:lpstr>Water Line Details</vt:lpstr>
      <vt:lpstr>Key Reminders</vt:lpstr>
      <vt:lpstr>Contact Information </vt:lpstr>
      <vt:lpstr>PowerPoint Presentation</vt:lpstr>
      <vt:lpstr>PowerPoint Presentation</vt:lpstr>
    </vt:vector>
  </TitlesOfParts>
  <Company>SAWS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Lindsay Esquivel</cp:lastModifiedBy>
  <cp:revision>424</cp:revision>
  <cp:lastPrinted>2019-03-20T12:14:05Z</cp:lastPrinted>
  <dcterms:created xsi:type="dcterms:W3CDTF">2012-11-29T16:16:02Z</dcterms:created>
  <dcterms:modified xsi:type="dcterms:W3CDTF">2021-07-20T18:50:53Z</dcterms:modified>
</cp:coreProperties>
</file>